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Belleza" panose="020B0604020202020204" charset="0"/>
      <p:regular r:id="rId32"/>
    </p:embeddedFont>
    <p:embeddedFont>
      <p:font typeface="Calibri" panose="020F0502020204030204" pitchFamily="34" charset="0"/>
      <p:regular r:id="rId33"/>
      <p:bold r:id="rId34"/>
      <p:italic r:id="rId35"/>
      <p:boldItalic r:id="rId36"/>
    </p:embeddedFont>
    <p:embeddedFont>
      <p:font typeface="Montserrat" panose="00000500000000000000" pitchFamily="2" charset="0"/>
      <p:regular r:id="rId37"/>
    </p:embeddedFont>
    <p:embeddedFont>
      <p:font typeface="Montserrat Classic" panose="020B0604020202020204" charset="0"/>
      <p:regular r:id="rId38"/>
    </p:embeddedFont>
    <p:embeddedFont>
      <p:font typeface="Montserrat Classic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breadth-first-search-or-bfs-for-a-graph/" TargetMode="External"/><Relationship Id="rId2" Type="http://schemas.openxmlformats.org/officeDocument/2006/relationships/hyperlink" Target="https://www.geeksforgeeks.org/a-search-algorithm/" TargetMode="External"/><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730" t="7960" b="12499"/>
          <a:stretch>
            <a:fillRect/>
          </a:stretch>
        </p:blipFill>
        <p:spPr>
          <a:xfrm flipH="1">
            <a:off x="0" y="0"/>
            <a:ext cx="18288000" cy="10287000"/>
          </a:xfrm>
          <a:prstGeom prst="rect">
            <a:avLst/>
          </a:prstGeom>
        </p:spPr>
      </p:pic>
      <p:grpSp>
        <p:nvGrpSpPr>
          <p:cNvPr id="3" name="Group 3"/>
          <p:cNvGrpSpPr/>
          <p:nvPr/>
        </p:nvGrpSpPr>
        <p:grpSpPr>
          <a:xfrm>
            <a:off x="1701030" y="418700"/>
            <a:ext cx="14885940" cy="1953973"/>
            <a:chOff x="0" y="0"/>
            <a:chExt cx="19847920" cy="2605297"/>
          </a:xfrm>
        </p:grpSpPr>
        <p:sp>
          <p:nvSpPr>
            <p:cNvPr id="4" name="TextBox 4"/>
            <p:cNvSpPr txBox="1"/>
            <p:nvPr/>
          </p:nvSpPr>
          <p:spPr>
            <a:xfrm>
              <a:off x="2456017" y="24939"/>
              <a:ext cx="17336729" cy="1836003"/>
            </a:xfrm>
            <a:prstGeom prst="rect">
              <a:avLst/>
            </a:prstGeom>
          </p:spPr>
          <p:txBody>
            <a:bodyPr lIns="0" tIns="0" rIns="0" bIns="0" rtlCol="0" anchor="t">
              <a:spAutoFit/>
            </a:bodyPr>
            <a:lstStyle/>
            <a:p>
              <a:pPr algn="ctr">
                <a:lnSpc>
                  <a:spcPts val="6510"/>
                </a:lnSpc>
              </a:pPr>
              <a:r>
                <a:rPr lang="en-US" sz="4283">
                  <a:solidFill>
                    <a:srgbClr val="FFFFFF"/>
                  </a:solidFill>
                  <a:latin typeface="Montserrat Classic Bold"/>
                </a:rPr>
                <a:t>Government College of Engineering, Amravati?</a:t>
              </a:r>
            </a:p>
            <a:p>
              <a:pPr algn="ctr">
                <a:lnSpc>
                  <a:spcPts val="4841"/>
                </a:lnSpc>
              </a:pPr>
              <a:r>
                <a:rPr lang="en-US" sz="3185">
                  <a:solidFill>
                    <a:srgbClr val="FFFFFF"/>
                  </a:solidFill>
                  <a:latin typeface="Montserrat Classic"/>
                </a:rPr>
                <a:t>(An Autonomous Institute of Government of Maharashtra)</a:t>
              </a:r>
            </a:p>
          </p:txBody>
        </p:sp>
        <p:sp>
          <p:nvSpPr>
            <p:cNvPr id="5" name="AutoShape 5"/>
            <p:cNvSpPr/>
            <p:nvPr/>
          </p:nvSpPr>
          <p:spPr>
            <a:xfrm>
              <a:off x="0" y="2577400"/>
              <a:ext cx="19847920" cy="0"/>
            </a:xfrm>
            <a:prstGeom prst="line">
              <a:avLst/>
            </a:prstGeom>
            <a:ln w="55794" cap="flat">
              <a:solidFill>
                <a:srgbClr val="FFFFFF"/>
              </a:solidFill>
              <a:prstDash val="solid"/>
              <a:headEnd type="none" w="sm" len="sm"/>
              <a:tailEnd type="none" w="sm" len="sm"/>
            </a:ln>
          </p:spPr>
        </p:sp>
        <p:sp>
          <p:nvSpPr>
            <p:cNvPr id="6" name="Freeform 6"/>
            <p:cNvSpPr/>
            <p:nvPr/>
          </p:nvSpPr>
          <p:spPr>
            <a:xfrm>
              <a:off x="0" y="0"/>
              <a:ext cx="1979993" cy="1941491"/>
            </a:xfrm>
            <a:custGeom>
              <a:avLst/>
              <a:gdLst/>
              <a:ahLst/>
              <a:cxnLst/>
              <a:rect l="l" t="t" r="r" b="b"/>
              <a:pathLst>
                <a:path w="1979993" h="1941491">
                  <a:moveTo>
                    <a:pt x="0" y="0"/>
                  </a:moveTo>
                  <a:lnTo>
                    <a:pt x="1979993" y="0"/>
                  </a:lnTo>
                  <a:lnTo>
                    <a:pt x="1979993" y="1941491"/>
                  </a:lnTo>
                  <a:lnTo>
                    <a:pt x="0" y="1941491"/>
                  </a:lnTo>
                  <a:lnTo>
                    <a:pt x="0" y="0"/>
                  </a:lnTo>
                  <a:close/>
                </a:path>
              </a:pathLst>
            </a:custGeom>
            <a:blipFill>
              <a:blip r:embed="rId3"/>
              <a:stretch>
                <a:fillRect b="-4022"/>
              </a:stretch>
            </a:blipFill>
          </p:spPr>
        </p:sp>
      </p:grpSp>
      <p:sp>
        <p:nvSpPr>
          <p:cNvPr id="7" name="TextBox 7"/>
          <p:cNvSpPr txBox="1"/>
          <p:nvPr/>
        </p:nvSpPr>
        <p:spPr>
          <a:xfrm>
            <a:off x="2640028" y="3157612"/>
            <a:ext cx="12612529" cy="730226"/>
          </a:xfrm>
          <a:prstGeom prst="rect">
            <a:avLst/>
          </a:prstGeom>
        </p:spPr>
        <p:txBody>
          <a:bodyPr lIns="0" tIns="0" rIns="0" bIns="0" rtlCol="0" anchor="t">
            <a:spAutoFit/>
          </a:bodyPr>
          <a:lstStyle/>
          <a:p>
            <a:pPr algn="ctr">
              <a:lnSpc>
                <a:spcPts val="5951"/>
              </a:lnSpc>
              <a:spcBef>
                <a:spcPct val="0"/>
              </a:spcBef>
            </a:pPr>
            <a:r>
              <a:rPr lang="en-US" sz="4250">
                <a:solidFill>
                  <a:srgbClr val="FFDE59"/>
                </a:solidFill>
                <a:latin typeface="Montserrat Classic"/>
              </a:rPr>
              <a:t> </a:t>
            </a:r>
            <a:r>
              <a:rPr lang="en-US" sz="4250">
                <a:solidFill>
                  <a:srgbClr val="FFFFFF"/>
                </a:solidFill>
                <a:latin typeface="Montserrat Classic"/>
              </a:rPr>
              <a:t>Computer Science &amp; Engineering Department</a:t>
            </a:r>
            <a:r>
              <a:rPr lang="en-US" sz="4250">
                <a:solidFill>
                  <a:srgbClr val="FFDE59"/>
                </a:solidFill>
                <a:latin typeface="Montserrat Classic"/>
              </a:rPr>
              <a:t> </a:t>
            </a:r>
          </a:p>
        </p:txBody>
      </p:sp>
      <p:sp>
        <p:nvSpPr>
          <p:cNvPr id="8" name="TextBox 8"/>
          <p:cNvSpPr txBox="1"/>
          <p:nvPr/>
        </p:nvSpPr>
        <p:spPr>
          <a:xfrm>
            <a:off x="6678675" y="4653728"/>
            <a:ext cx="4535236" cy="874769"/>
          </a:xfrm>
          <a:prstGeom prst="rect">
            <a:avLst/>
          </a:prstGeom>
        </p:spPr>
        <p:txBody>
          <a:bodyPr lIns="0" tIns="0" rIns="0" bIns="0" rtlCol="0" anchor="t">
            <a:spAutoFit/>
          </a:bodyPr>
          <a:lstStyle/>
          <a:p>
            <a:pPr algn="ctr">
              <a:lnSpc>
                <a:spcPts val="7199"/>
              </a:lnSpc>
              <a:spcBef>
                <a:spcPct val="0"/>
              </a:spcBef>
            </a:pPr>
            <a:r>
              <a:rPr lang="en-US" sz="5142">
                <a:solidFill>
                  <a:srgbClr val="FFFFFF"/>
                </a:solidFill>
                <a:latin typeface="Montserrat Classic"/>
              </a:rPr>
              <a:t>Minor Project </a:t>
            </a:r>
          </a:p>
        </p:txBody>
      </p:sp>
      <p:sp>
        <p:nvSpPr>
          <p:cNvPr id="9" name="TextBox 9"/>
          <p:cNvSpPr txBox="1"/>
          <p:nvPr/>
        </p:nvSpPr>
        <p:spPr>
          <a:xfrm>
            <a:off x="2297783" y="6185722"/>
            <a:ext cx="13692435" cy="2241612"/>
          </a:xfrm>
          <a:prstGeom prst="rect">
            <a:avLst/>
          </a:prstGeom>
        </p:spPr>
        <p:txBody>
          <a:bodyPr lIns="0" tIns="0" rIns="0" bIns="0" rtlCol="0" anchor="t">
            <a:spAutoFit/>
          </a:bodyPr>
          <a:lstStyle/>
          <a:p>
            <a:pPr algn="ctr">
              <a:lnSpc>
                <a:spcPts val="9120"/>
              </a:lnSpc>
            </a:pPr>
            <a:r>
              <a:rPr lang="en-US" sz="5809" spc="406">
                <a:solidFill>
                  <a:srgbClr val="FFDE59"/>
                </a:solidFill>
                <a:latin typeface="Montserrat Classic Bold"/>
              </a:rPr>
              <a:t>"OptiPath"</a:t>
            </a:r>
          </a:p>
          <a:p>
            <a:pPr algn="ctr">
              <a:lnSpc>
                <a:spcPts val="9120"/>
              </a:lnSpc>
            </a:pPr>
            <a:r>
              <a:rPr lang="en-US" sz="5809" spc="406">
                <a:solidFill>
                  <a:srgbClr val="FFDE59"/>
                </a:solidFill>
                <a:latin typeface="Montserrat Classic Bold"/>
              </a:rPr>
              <a:t>The Path Finding Visualizer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4591176" y="1388222"/>
            <a:ext cx="9187279" cy="8520401"/>
          </a:xfrm>
          <a:custGeom>
            <a:avLst/>
            <a:gdLst/>
            <a:ahLst/>
            <a:cxnLst/>
            <a:rect l="l" t="t" r="r" b="b"/>
            <a:pathLst>
              <a:path w="9187279" h="8520401">
                <a:moveTo>
                  <a:pt x="0" y="0"/>
                </a:moveTo>
                <a:lnTo>
                  <a:pt x="9187279" y="0"/>
                </a:lnTo>
                <a:lnTo>
                  <a:pt x="9187279" y="8520401"/>
                </a:lnTo>
                <a:lnTo>
                  <a:pt x="0" y="8520401"/>
                </a:lnTo>
                <a:lnTo>
                  <a:pt x="0" y="0"/>
                </a:lnTo>
                <a:close/>
              </a:path>
            </a:pathLst>
          </a:custGeom>
          <a:blipFill>
            <a:blip r:embed="rId2"/>
            <a:stretch>
              <a:fillRect l="-120909" t="-49075" r="-58386" b="-20324"/>
            </a:stretch>
          </a:blipFill>
        </p:spPr>
      </p:sp>
      <p:sp>
        <p:nvSpPr>
          <p:cNvPr id="3" name="TextBox 3"/>
          <p:cNvSpPr txBox="1"/>
          <p:nvPr/>
        </p:nvSpPr>
        <p:spPr>
          <a:xfrm>
            <a:off x="1258295" y="203256"/>
            <a:ext cx="16001005"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USER  MANUAL  FLOWCHART  FOR  "OPTIPATH"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221560" y="2282604"/>
            <a:ext cx="10156248" cy="5865592"/>
          </a:xfrm>
          <a:prstGeom prst="rect">
            <a:avLst/>
          </a:prstGeom>
        </p:spPr>
        <p:txBody>
          <a:bodyPr lIns="0" tIns="0" rIns="0" bIns="0" rtlCol="0" anchor="t">
            <a:spAutoFit/>
          </a:bodyPr>
          <a:lstStyle/>
          <a:p>
            <a:pPr marL="1147719" lvl="1" indent="-573860">
              <a:lnSpc>
                <a:spcPts val="11907"/>
              </a:lnSpc>
              <a:buFont typeface="Arial"/>
              <a:buChar char="•"/>
            </a:pPr>
            <a:r>
              <a:rPr lang="en-US" sz="5315">
                <a:solidFill>
                  <a:srgbClr val="FFFFFF"/>
                </a:solidFill>
                <a:latin typeface="Montserrat Classic"/>
              </a:rPr>
              <a:t>Dijkstra's algorithm</a:t>
            </a:r>
          </a:p>
          <a:p>
            <a:pPr marL="1147719" lvl="1" indent="-573860">
              <a:lnSpc>
                <a:spcPts val="11907"/>
              </a:lnSpc>
              <a:buFont typeface="Arial"/>
              <a:buChar char="•"/>
            </a:pPr>
            <a:r>
              <a:rPr lang="en-US" sz="5315">
                <a:solidFill>
                  <a:srgbClr val="FFFFFF"/>
                </a:solidFill>
                <a:latin typeface="Montserrat Classic"/>
              </a:rPr>
              <a:t> A* algorithm</a:t>
            </a:r>
          </a:p>
          <a:p>
            <a:pPr marL="1147719" lvl="1" indent="-573860">
              <a:lnSpc>
                <a:spcPts val="11907"/>
              </a:lnSpc>
              <a:buFont typeface="Arial"/>
              <a:buChar char="•"/>
            </a:pPr>
            <a:r>
              <a:rPr lang="en-US" sz="5315">
                <a:solidFill>
                  <a:srgbClr val="FFFFFF"/>
                </a:solidFill>
                <a:latin typeface="Montserrat Classic"/>
              </a:rPr>
              <a:t>Breadth-First Search (BFS)</a:t>
            </a:r>
          </a:p>
          <a:p>
            <a:pPr marL="1147719" lvl="1" indent="-573860">
              <a:lnSpc>
                <a:spcPts val="11907"/>
              </a:lnSpc>
              <a:buFont typeface="Arial"/>
              <a:buChar char="•"/>
            </a:pPr>
            <a:r>
              <a:rPr lang="en-US" sz="5315">
                <a:solidFill>
                  <a:srgbClr val="FFFFFF"/>
                </a:solidFill>
                <a:latin typeface="Montserrat Classic"/>
              </a:rPr>
              <a:t>Depth-First Search (DFS)</a:t>
            </a:r>
          </a:p>
        </p:txBody>
      </p:sp>
      <p:sp>
        <p:nvSpPr>
          <p:cNvPr id="3" name="Freeform 3"/>
          <p:cNvSpPr/>
          <p:nvPr/>
        </p:nvSpPr>
        <p:spPr>
          <a:xfrm>
            <a:off x="4577576" y="1397609"/>
            <a:ext cx="8331355" cy="8331355"/>
          </a:xfrm>
          <a:custGeom>
            <a:avLst/>
            <a:gdLst/>
            <a:ahLst/>
            <a:cxnLst/>
            <a:rect l="l" t="t" r="r" b="b"/>
            <a:pathLst>
              <a:path w="8331355" h="8331355">
                <a:moveTo>
                  <a:pt x="0" y="0"/>
                </a:moveTo>
                <a:lnTo>
                  <a:pt x="8331354" y="0"/>
                </a:lnTo>
                <a:lnTo>
                  <a:pt x="8331354" y="8331355"/>
                </a:lnTo>
                <a:lnTo>
                  <a:pt x="0" y="8331355"/>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89002" y="402616"/>
            <a:ext cx="9687924"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ALGORITHMS  IMPLEMENTED: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3999541" y="1819987"/>
            <a:ext cx="8995695" cy="4276810"/>
          </a:xfrm>
          <a:custGeom>
            <a:avLst/>
            <a:gdLst/>
            <a:ahLst/>
            <a:cxnLst/>
            <a:rect l="l" t="t" r="r" b="b"/>
            <a:pathLst>
              <a:path w="8995695" h="4276810">
                <a:moveTo>
                  <a:pt x="0" y="0"/>
                </a:moveTo>
                <a:lnTo>
                  <a:pt x="8995694" y="0"/>
                </a:lnTo>
                <a:lnTo>
                  <a:pt x="8995694" y="4276811"/>
                </a:lnTo>
                <a:lnTo>
                  <a:pt x="0" y="4276811"/>
                </a:lnTo>
                <a:lnTo>
                  <a:pt x="0" y="0"/>
                </a:lnTo>
                <a:close/>
              </a:path>
            </a:pathLst>
          </a:custGeom>
          <a:blipFill>
            <a:blip r:embed="rId2"/>
            <a:stretch>
              <a:fillRect/>
            </a:stretch>
          </a:blipFill>
        </p:spPr>
      </p:sp>
      <p:sp>
        <p:nvSpPr>
          <p:cNvPr id="3" name="TextBox 3"/>
          <p:cNvSpPr txBox="1"/>
          <p:nvPr/>
        </p:nvSpPr>
        <p:spPr>
          <a:xfrm>
            <a:off x="703456" y="402616"/>
            <a:ext cx="9687924" cy="994993"/>
          </a:xfrm>
          <a:prstGeom prst="rect">
            <a:avLst/>
          </a:prstGeom>
        </p:spPr>
        <p:txBody>
          <a:bodyPr lIns="0" tIns="0" rIns="0" bIns="0" rtlCol="0" anchor="t">
            <a:spAutoFit/>
          </a:bodyPr>
          <a:lstStyle/>
          <a:p>
            <a:pPr marL="1056527" lvl="1" indent="-528263" algn="ctr">
              <a:lnSpc>
                <a:spcPts val="8612"/>
              </a:lnSpc>
              <a:buFont typeface="Arial"/>
              <a:buChar char="•"/>
            </a:pPr>
            <a:r>
              <a:rPr lang="en-US" sz="4893" u="sng">
                <a:solidFill>
                  <a:srgbClr val="5CE1E6">
                    <a:alpha val="87843"/>
                  </a:srgbClr>
                </a:solidFill>
                <a:latin typeface="Montserrat"/>
              </a:rPr>
              <a:t>DIJKSTRA'S ALGORITHM :</a:t>
            </a:r>
          </a:p>
        </p:txBody>
      </p:sp>
      <p:sp>
        <p:nvSpPr>
          <p:cNvPr id="4" name="TextBox 4"/>
          <p:cNvSpPr txBox="1"/>
          <p:nvPr/>
        </p:nvSpPr>
        <p:spPr>
          <a:xfrm>
            <a:off x="1028700" y="6423926"/>
            <a:ext cx="16995780" cy="5092830"/>
          </a:xfrm>
          <a:prstGeom prst="rect">
            <a:avLst/>
          </a:prstGeom>
        </p:spPr>
        <p:txBody>
          <a:bodyPr lIns="0" tIns="0" rIns="0" bIns="0" rtlCol="0" anchor="t">
            <a:spAutoFit/>
          </a:bodyPr>
          <a:lstStyle/>
          <a:p>
            <a:pPr marL="667840" lvl="1" indent="-333920">
              <a:lnSpc>
                <a:spcPts val="4608"/>
              </a:lnSpc>
              <a:buFont typeface="Arial"/>
              <a:buChar char="•"/>
            </a:pPr>
            <a:r>
              <a:rPr lang="en-US" sz="3093" spc="86">
                <a:solidFill>
                  <a:srgbClr val="FFFFFF"/>
                </a:solidFill>
                <a:latin typeface="Montserrat Classic"/>
              </a:rPr>
              <a:t>Dijkstra's algorithm allows us to find the shortest path between any two vertices of a graph.</a:t>
            </a:r>
          </a:p>
          <a:p>
            <a:pPr>
              <a:lnSpc>
                <a:spcPts val="4608"/>
              </a:lnSpc>
            </a:pPr>
            <a:endParaRPr lang="en-US" sz="3093" spc="86">
              <a:solidFill>
                <a:srgbClr val="FFFFFF"/>
              </a:solidFill>
              <a:latin typeface="Montserrat Classic"/>
            </a:endParaRPr>
          </a:p>
          <a:p>
            <a:pPr marL="667840" lvl="1" indent="-333920">
              <a:lnSpc>
                <a:spcPts val="4608"/>
              </a:lnSpc>
              <a:buFont typeface="Arial"/>
              <a:buChar char="•"/>
            </a:pPr>
            <a:r>
              <a:rPr lang="en-US" sz="3093" spc="86">
                <a:solidFill>
                  <a:srgbClr val="FFFFFF"/>
                </a:solidFill>
                <a:latin typeface="Montserrat Classic"/>
              </a:rPr>
              <a:t>It differs from the minimum spanning tree because the shortest distance between two vertices might not include all the vertices of the graph.</a:t>
            </a:r>
          </a:p>
          <a:p>
            <a:pPr>
              <a:lnSpc>
                <a:spcPts val="4330"/>
              </a:lnSpc>
            </a:pPr>
            <a:endParaRPr lang="en-US" sz="3093" spc="86">
              <a:solidFill>
                <a:srgbClr val="FFFFFF"/>
              </a:solidFill>
              <a:latin typeface="Montserrat Classic"/>
            </a:endParaRPr>
          </a:p>
          <a:p>
            <a:pPr>
              <a:lnSpc>
                <a:spcPts val="4330"/>
              </a:lnSpc>
            </a:pPr>
            <a:endParaRPr lang="en-US" sz="3093" spc="86">
              <a:solidFill>
                <a:srgbClr val="FFFFFF"/>
              </a:solidFill>
              <a:latin typeface="Montserrat Classic"/>
            </a:endParaRPr>
          </a:p>
          <a:p>
            <a:pPr>
              <a:lnSpc>
                <a:spcPts val="4330"/>
              </a:lnSpc>
            </a:pPr>
            <a:endParaRPr lang="en-US" sz="3093" spc="86">
              <a:solidFill>
                <a:srgbClr val="FFFFFF"/>
              </a:solidFill>
              <a:latin typeface="Montserrat Classic"/>
            </a:endParaRPr>
          </a:p>
          <a:p>
            <a:pPr>
              <a:lnSpc>
                <a:spcPts val="4330"/>
              </a:lnSpc>
            </a:pPr>
            <a:endParaRPr lang="en-US" sz="3093" spc="86">
              <a:solidFill>
                <a:srgbClr val="FFFFFF"/>
              </a:solidFill>
              <a:latin typeface="Montserrat Classic"/>
            </a:endParaRPr>
          </a:p>
        </p:txBody>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746109" y="585655"/>
            <a:ext cx="15960637" cy="9551352"/>
          </a:xfrm>
          <a:prstGeom prst="rect">
            <a:avLst/>
          </a:prstGeom>
        </p:spPr>
        <p:txBody>
          <a:bodyPr lIns="0" tIns="0" rIns="0" bIns="0" rtlCol="0" anchor="t">
            <a:spAutoFit/>
          </a:bodyPr>
          <a:lstStyle/>
          <a:p>
            <a:pPr>
              <a:lnSpc>
                <a:spcPts val="5407"/>
              </a:lnSpc>
            </a:pPr>
            <a:r>
              <a:rPr lang="en-US" sz="3237">
                <a:solidFill>
                  <a:srgbClr val="FFFFFF"/>
                </a:solidFill>
                <a:latin typeface="Montserrat Classic Bold"/>
              </a:rPr>
              <a:t>      </a:t>
            </a:r>
            <a:r>
              <a:rPr lang="en-US" sz="3237" u="sng">
                <a:solidFill>
                  <a:srgbClr val="FFFFFF"/>
                </a:solidFill>
                <a:latin typeface="Montserrat Classic Bold"/>
              </a:rPr>
              <a:t>How Dijkstra's Algorithm works :</a:t>
            </a:r>
          </a:p>
          <a:p>
            <a:pPr>
              <a:lnSpc>
                <a:spcPts val="5407"/>
              </a:lnSpc>
            </a:pPr>
            <a:endParaRPr lang="en-US" sz="3237" u="sng">
              <a:solidFill>
                <a:srgbClr val="FFFFFF"/>
              </a:solidFill>
              <a:latin typeface="Montserrat Classic Bold"/>
            </a:endParaRPr>
          </a:p>
          <a:p>
            <a:pPr marL="699050" lvl="1" indent="-349525">
              <a:lnSpc>
                <a:spcPts val="5407"/>
              </a:lnSpc>
              <a:buFont typeface="Arial"/>
              <a:buChar char="•"/>
            </a:pPr>
            <a:r>
              <a:rPr lang="en-US" sz="3237">
                <a:solidFill>
                  <a:srgbClr val="FFFFFF"/>
                </a:solidFill>
                <a:latin typeface="Montserrat Classic"/>
              </a:rPr>
              <a:t>Dijkstra's Algorithm works on the basis that any subpath B -&gt; D of the shortest path A -&gt; D between vertices A and D is also the shortest path between vertices B and D.</a:t>
            </a:r>
          </a:p>
          <a:p>
            <a:pPr marL="699050" lvl="1" indent="-349525">
              <a:lnSpc>
                <a:spcPts val="5407"/>
              </a:lnSpc>
              <a:buFont typeface="Arial"/>
              <a:buChar char="•"/>
            </a:pPr>
            <a:r>
              <a:rPr lang="en-US" sz="3237">
                <a:solidFill>
                  <a:srgbClr val="FFFFFF"/>
                </a:solidFill>
                <a:latin typeface="Montserrat Classic"/>
              </a:rPr>
              <a:t>Shortest subpath property is used by dijkstra's algorithm.</a:t>
            </a:r>
          </a:p>
          <a:p>
            <a:pPr marL="699050" lvl="1" indent="-349525">
              <a:lnSpc>
                <a:spcPts val="5407"/>
              </a:lnSpc>
              <a:buFont typeface="Arial"/>
              <a:buChar char="•"/>
            </a:pPr>
            <a:r>
              <a:rPr lang="en-US" sz="3237">
                <a:solidFill>
                  <a:srgbClr val="FFFFFF"/>
                </a:solidFill>
                <a:latin typeface="Montserrat Classic"/>
              </a:rPr>
              <a:t>Each subpath is the shortest path</a:t>
            </a:r>
          </a:p>
          <a:p>
            <a:pPr marL="699050" lvl="1" indent="-349525">
              <a:lnSpc>
                <a:spcPts val="5407"/>
              </a:lnSpc>
              <a:buFont typeface="Arial"/>
              <a:buChar char="•"/>
            </a:pPr>
            <a:r>
              <a:rPr lang="en-US" sz="3237">
                <a:solidFill>
                  <a:srgbClr val="FFFFFF"/>
                </a:solidFill>
                <a:latin typeface="Montserrat Classic"/>
              </a:rPr>
              <a:t>Djikstra used this property in the opposite direction i.e we overestimate the distance of each vertex from the starting vertex. Then we visit each node and its neighbors to find the shortest subpath to those neighbors.</a:t>
            </a:r>
          </a:p>
          <a:p>
            <a:pPr marL="699050" lvl="1" indent="-349525">
              <a:lnSpc>
                <a:spcPts val="5407"/>
              </a:lnSpc>
              <a:buFont typeface="Arial"/>
              <a:buChar char="•"/>
            </a:pPr>
            <a:r>
              <a:rPr lang="en-US" sz="3237">
                <a:solidFill>
                  <a:srgbClr val="FFFFFF"/>
                </a:solidFill>
                <a:latin typeface="Montserrat Classic"/>
              </a:rPr>
              <a:t>The algorithm uses a greedy approach in the sense that we find the next best solution hoping that the end result is the best solution for the whole problem.</a:t>
            </a:r>
          </a:p>
          <a:p>
            <a:pPr>
              <a:lnSpc>
                <a:spcPts val="5407"/>
              </a:lnSpc>
            </a:pPr>
            <a:endParaRPr lang="en-US" sz="3237">
              <a:solidFill>
                <a:srgbClr val="FFFFFF"/>
              </a:solidFill>
              <a:latin typeface="Montserrat Classic"/>
            </a:endParaRPr>
          </a:p>
        </p:txBody>
      </p:sp>
      <p:sp>
        <p:nvSpPr>
          <p:cNvPr id="3" name="Freeform 3"/>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5020555" y="1782465"/>
            <a:ext cx="7614048" cy="8013085"/>
          </a:xfrm>
          <a:custGeom>
            <a:avLst/>
            <a:gdLst/>
            <a:ahLst/>
            <a:cxnLst/>
            <a:rect l="l" t="t" r="r" b="b"/>
            <a:pathLst>
              <a:path w="7614048" h="8013085">
                <a:moveTo>
                  <a:pt x="0" y="0"/>
                </a:moveTo>
                <a:lnTo>
                  <a:pt x="7614049" y="0"/>
                </a:lnTo>
                <a:lnTo>
                  <a:pt x="7614049" y="8013085"/>
                </a:lnTo>
                <a:lnTo>
                  <a:pt x="0" y="8013085"/>
                </a:lnTo>
                <a:lnTo>
                  <a:pt x="0" y="0"/>
                </a:lnTo>
                <a:close/>
              </a:path>
            </a:pathLst>
          </a:custGeom>
          <a:blipFill>
            <a:blip r:embed="rId2"/>
            <a:stretch>
              <a:fillRect t="-994" b="-994"/>
            </a:stretch>
          </a:blipFill>
        </p:spPr>
      </p:sp>
      <p:sp>
        <p:nvSpPr>
          <p:cNvPr id="3" name="TextBox 3"/>
          <p:cNvSpPr txBox="1"/>
          <p:nvPr/>
        </p:nvSpPr>
        <p:spPr>
          <a:xfrm>
            <a:off x="-3102053" y="402616"/>
            <a:ext cx="13497923"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  FLOWCHART:</a:t>
            </a:r>
          </a:p>
        </p:txBody>
      </p:sp>
      <p:sp>
        <p:nvSpPr>
          <p:cNvPr id="4" name="Freeform 4"/>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3077184" y="1261679"/>
            <a:ext cx="11073750" cy="6228984"/>
          </a:xfrm>
          <a:custGeom>
            <a:avLst/>
            <a:gdLst/>
            <a:ahLst/>
            <a:cxnLst/>
            <a:rect l="l" t="t" r="r" b="b"/>
            <a:pathLst>
              <a:path w="11073750" h="6228984">
                <a:moveTo>
                  <a:pt x="0" y="0"/>
                </a:moveTo>
                <a:lnTo>
                  <a:pt x="11073750" y="0"/>
                </a:lnTo>
                <a:lnTo>
                  <a:pt x="11073750" y="6228984"/>
                </a:lnTo>
                <a:lnTo>
                  <a:pt x="0" y="6228984"/>
                </a:lnTo>
                <a:lnTo>
                  <a:pt x="0" y="0"/>
                </a:lnTo>
                <a:close/>
              </a:path>
            </a:pathLst>
          </a:custGeom>
          <a:blipFill>
            <a:blip r:embed="rId2"/>
            <a:stretch>
              <a:fillRect/>
            </a:stretch>
          </a:blipFill>
        </p:spPr>
      </p:sp>
      <p:sp>
        <p:nvSpPr>
          <p:cNvPr id="3" name="TextBox 3"/>
          <p:cNvSpPr txBox="1"/>
          <p:nvPr/>
        </p:nvSpPr>
        <p:spPr>
          <a:xfrm>
            <a:off x="1028700" y="259741"/>
            <a:ext cx="16146685" cy="768959"/>
          </a:xfrm>
          <a:prstGeom prst="rect">
            <a:avLst/>
          </a:prstGeom>
        </p:spPr>
        <p:txBody>
          <a:bodyPr lIns="0" tIns="0" rIns="0" bIns="0" rtlCol="0" anchor="t">
            <a:spAutoFit/>
          </a:bodyPr>
          <a:lstStyle/>
          <a:p>
            <a:pPr algn="ctr">
              <a:lnSpc>
                <a:spcPts val="6641"/>
              </a:lnSpc>
            </a:pPr>
            <a:r>
              <a:rPr lang="en-US" sz="3773" u="sng">
                <a:solidFill>
                  <a:srgbClr val="5CE1E6">
                    <a:alpha val="87843"/>
                  </a:srgbClr>
                </a:solidFill>
                <a:latin typeface="Montserrat"/>
              </a:rPr>
              <a:t>PATH  FINDING  VISUALIZATION  FOR  DIJKSTRA'S  ALGORITHM :</a:t>
            </a:r>
          </a:p>
        </p:txBody>
      </p:sp>
      <p:sp>
        <p:nvSpPr>
          <p:cNvPr id="4" name="TextBox 4"/>
          <p:cNvSpPr txBox="1"/>
          <p:nvPr/>
        </p:nvSpPr>
        <p:spPr>
          <a:xfrm>
            <a:off x="1832308" y="7637917"/>
            <a:ext cx="15723482" cy="2649083"/>
          </a:xfrm>
          <a:prstGeom prst="rect">
            <a:avLst/>
          </a:prstGeom>
        </p:spPr>
        <p:txBody>
          <a:bodyPr lIns="0" tIns="0" rIns="0" bIns="0" rtlCol="0" anchor="t">
            <a:spAutoFit/>
          </a:bodyPr>
          <a:lstStyle/>
          <a:p>
            <a:pPr marL="617846" lvl="1" indent="-308923">
              <a:lnSpc>
                <a:spcPts val="4263"/>
              </a:lnSpc>
              <a:buFont typeface="Arial"/>
              <a:buChar char="•"/>
            </a:pPr>
            <a:r>
              <a:rPr lang="en-US" sz="2861" spc="80">
                <a:solidFill>
                  <a:srgbClr val="FFFFFF"/>
                </a:solidFill>
                <a:latin typeface="Montserrat Classic"/>
              </a:rPr>
              <a:t>Path finding visualizer gives the path for Dijkstra's algorithm which is </a:t>
            </a:r>
            <a:r>
              <a:rPr lang="en-US" sz="2861" u="sng" spc="80">
                <a:solidFill>
                  <a:srgbClr val="FFFFFF"/>
                </a:solidFill>
                <a:latin typeface="Montserrat Classic Bold"/>
              </a:rPr>
              <a:t>optimal</a:t>
            </a:r>
            <a:r>
              <a:rPr lang="en-US" sz="2861" spc="80">
                <a:solidFill>
                  <a:srgbClr val="FFFFFF"/>
                </a:solidFill>
                <a:latin typeface="Montserrat Classic"/>
              </a:rPr>
              <a:t> and </a:t>
            </a:r>
            <a:r>
              <a:rPr lang="en-US" sz="2861" u="sng" spc="80">
                <a:solidFill>
                  <a:srgbClr val="FFFFFF"/>
                </a:solidFill>
                <a:latin typeface="Montserrat Classic Bold"/>
              </a:rPr>
              <a:t>shortest</a:t>
            </a:r>
            <a:r>
              <a:rPr lang="en-US" sz="2861" spc="80">
                <a:solidFill>
                  <a:srgbClr val="FFFFFF"/>
                </a:solidFill>
                <a:latin typeface="Montserrat Classic Bold"/>
              </a:rPr>
              <a:t> </a:t>
            </a:r>
            <a:r>
              <a:rPr lang="en-US" sz="2861" spc="80">
                <a:solidFill>
                  <a:srgbClr val="FFFFFF"/>
                </a:solidFill>
                <a:latin typeface="Montserrat Classic"/>
              </a:rPr>
              <a:t>by considering all the obstacles of walls and weights.</a:t>
            </a:r>
          </a:p>
          <a:p>
            <a:pPr>
              <a:lnSpc>
                <a:spcPts val="4263"/>
              </a:lnSpc>
            </a:pPr>
            <a:endParaRPr lang="en-US" sz="2861" spc="80">
              <a:solidFill>
                <a:srgbClr val="FFFFFF"/>
              </a:solidFill>
              <a:latin typeface="Montserrat Classic"/>
            </a:endParaRPr>
          </a:p>
          <a:p>
            <a:pPr marL="617846" lvl="1" indent="-308923">
              <a:lnSpc>
                <a:spcPts val="4263"/>
              </a:lnSpc>
              <a:buFont typeface="Arial"/>
              <a:buChar char="•"/>
            </a:pPr>
            <a:r>
              <a:rPr lang="en-US" sz="2861" spc="80">
                <a:solidFill>
                  <a:srgbClr val="FFFFFF"/>
                </a:solidFill>
                <a:latin typeface="Montserrat Classic"/>
              </a:rPr>
              <a:t>  Dijkstra's algorithm is </a:t>
            </a:r>
            <a:r>
              <a:rPr lang="en-US" sz="2861" u="sng" spc="80">
                <a:solidFill>
                  <a:srgbClr val="FFFFFF"/>
                </a:solidFill>
                <a:latin typeface="Montserrat Classic Bold"/>
              </a:rPr>
              <a:t>weighted</a:t>
            </a:r>
            <a:r>
              <a:rPr lang="en-US" sz="2861" spc="80">
                <a:solidFill>
                  <a:srgbClr val="FFFFFF"/>
                </a:solidFill>
                <a:latin typeface="Montserrat Classic"/>
              </a:rPr>
              <a:t> and </a:t>
            </a:r>
            <a:r>
              <a:rPr lang="en-US" sz="2861" u="sng" spc="80">
                <a:solidFill>
                  <a:srgbClr val="FFFFFF"/>
                </a:solidFill>
                <a:latin typeface="Montserrat Classic Bold"/>
              </a:rPr>
              <a:t>guarantees the shortest path</a:t>
            </a:r>
            <a:r>
              <a:rPr lang="en-US" sz="2861" spc="80">
                <a:solidFill>
                  <a:srgbClr val="FFFFFF"/>
                </a:solidFill>
                <a:latin typeface="Montserrat Classic"/>
              </a:rPr>
              <a:t>.</a:t>
            </a:r>
          </a:p>
          <a:p>
            <a:pPr>
              <a:lnSpc>
                <a:spcPts val="4006"/>
              </a:lnSpc>
            </a:pPr>
            <a:endParaRPr lang="en-US" sz="2861" spc="80">
              <a:solidFill>
                <a:srgbClr val="FFFFFF"/>
              </a:solidFill>
              <a:latin typeface="Montserrat Classic"/>
            </a:endParaRPr>
          </a:p>
        </p:txBody>
      </p:sp>
      <p:sp>
        <p:nvSpPr>
          <p:cNvPr id="5" name="Freeform 5"/>
          <p:cNvSpPr/>
          <p:nvPr/>
        </p:nvSpPr>
        <p:spPr>
          <a:xfrm>
            <a:off x="13438641" y="241607"/>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1277676" y="2920744"/>
            <a:ext cx="6322741" cy="5295548"/>
          </a:xfrm>
          <a:custGeom>
            <a:avLst/>
            <a:gdLst/>
            <a:ahLst/>
            <a:cxnLst/>
            <a:rect l="l" t="t" r="r" b="b"/>
            <a:pathLst>
              <a:path w="6322741" h="5295548">
                <a:moveTo>
                  <a:pt x="0" y="0"/>
                </a:moveTo>
                <a:lnTo>
                  <a:pt x="6322741" y="0"/>
                </a:lnTo>
                <a:lnTo>
                  <a:pt x="6322741" y="5295548"/>
                </a:lnTo>
                <a:lnTo>
                  <a:pt x="0" y="5295548"/>
                </a:lnTo>
                <a:lnTo>
                  <a:pt x="0" y="0"/>
                </a:lnTo>
                <a:close/>
              </a:path>
            </a:pathLst>
          </a:custGeom>
          <a:blipFill>
            <a:blip r:embed="rId2"/>
            <a:stretch>
              <a:fillRect l="-2294" r="-2294"/>
            </a:stretch>
          </a:blipFill>
        </p:spPr>
      </p:sp>
      <p:sp>
        <p:nvSpPr>
          <p:cNvPr id="3" name="TextBox 3"/>
          <p:cNvSpPr txBox="1"/>
          <p:nvPr/>
        </p:nvSpPr>
        <p:spPr>
          <a:xfrm>
            <a:off x="-208951" y="402616"/>
            <a:ext cx="9687924"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2.  A*  ALGORITHM :</a:t>
            </a:r>
          </a:p>
        </p:txBody>
      </p:sp>
      <p:sp>
        <p:nvSpPr>
          <p:cNvPr id="4" name="TextBox 4"/>
          <p:cNvSpPr txBox="1"/>
          <p:nvPr/>
        </p:nvSpPr>
        <p:spPr>
          <a:xfrm>
            <a:off x="8147565" y="1518494"/>
            <a:ext cx="9327714" cy="10671006"/>
          </a:xfrm>
          <a:prstGeom prst="rect">
            <a:avLst/>
          </a:prstGeom>
        </p:spPr>
        <p:txBody>
          <a:bodyPr lIns="0" tIns="0" rIns="0" bIns="0" rtlCol="0" anchor="t">
            <a:spAutoFit/>
          </a:bodyPr>
          <a:lstStyle/>
          <a:p>
            <a:pPr marL="784546" lvl="1" indent="-392273">
              <a:lnSpc>
                <a:spcPts val="5378"/>
              </a:lnSpc>
              <a:buFont typeface="Arial"/>
              <a:buChar char="•"/>
            </a:pPr>
            <a:r>
              <a:rPr lang="en-US" sz="3633" spc="203">
                <a:solidFill>
                  <a:srgbClr val="FFFFFF"/>
                </a:solidFill>
                <a:latin typeface="Montserrat Classic"/>
              </a:rPr>
              <a:t>A * algorithm is a searching algorithm that searches for the shortest path between the initial and the final state. It is used in various applications, such as maps.</a:t>
            </a:r>
          </a:p>
          <a:p>
            <a:pPr>
              <a:lnSpc>
                <a:spcPts val="5378"/>
              </a:lnSpc>
            </a:pPr>
            <a:endParaRPr lang="en-US" sz="3633" spc="203">
              <a:solidFill>
                <a:srgbClr val="FFFFFF"/>
              </a:solidFill>
              <a:latin typeface="Montserrat Classic"/>
            </a:endParaRPr>
          </a:p>
          <a:p>
            <a:pPr marL="784546" lvl="1" indent="-392273">
              <a:lnSpc>
                <a:spcPts val="5378"/>
              </a:lnSpc>
              <a:buFont typeface="Arial"/>
              <a:buChar char="•"/>
            </a:pPr>
            <a:r>
              <a:rPr lang="en-US" sz="3633" spc="203">
                <a:solidFill>
                  <a:srgbClr val="FFFFFF"/>
                </a:solidFill>
                <a:latin typeface="Montserrat Classic"/>
              </a:rPr>
              <a:t>In maps the A* algorithm is used to calculate the shortest distance between the source (initial state) and the destination (final state).</a:t>
            </a:r>
          </a:p>
          <a:p>
            <a:pPr>
              <a:lnSpc>
                <a:spcPts val="5087"/>
              </a:lnSpc>
            </a:pPr>
            <a:endParaRPr lang="en-US" sz="3633" spc="203">
              <a:solidFill>
                <a:srgbClr val="FFFFFF"/>
              </a:solidFill>
              <a:latin typeface="Montserrat Classic"/>
            </a:endParaRPr>
          </a:p>
          <a:p>
            <a:pPr>
              <a:lnSpc>
                <a:spcPts val="5087"/>
              </a:lnSpc>
            </a:pPr>
            <a:endParaRPr lang="en-US" sz="3633" spc="203">
              <a:solidFill>
                <a:srgbClr val="FFFFFF"/>
              </a:solidFill>
              <a:latin typeface="Montserrat Classic"/>
            </a:endParaRPr>
          </a:p>
          <a:p>
            <a:pPr>
              <a:lnSpc>
                <a:spcPts val="5087"/>
              </a:lnSpc>
            </a:pPr>
            <a:endParaRPr lang="en-US" sz="3633" spc="203">
              <a:solidFill>
                <a:srgbClr val="FFFFFF"/>
              </a:solidFill>
              <a:latin typeface="Montserrat Classic"/>
            </a:endParaRPr>
          </a:p>
          <a:p>
            <a:pPr>
              <a:lnSpc>
                <a:spcPts val="5087"/>
              </a:lnSpc>
            </a:pPr>
            <a:endParaRPr lang="en-US" sz="3633" spc="203">
              <a:solidFill>
                <a:srgbClr val="FFFFFF"/>
              </a:solidFill>
              <a:latin typeface="Montserrat Classic"/>
            </a:endParaRPr>
          </a:p>
          <a:p>
            <a:pPr>
              <a:lnSpc>
                <a:spcPts val="5087"/>
              </a:lnSpc>
            </a:pPr>
            <a:endParaRPr lang="en-US" sz="3633" spc="203">
              <a:solidFill>
                <a:srgbClr val="FFFFFF"/>
              </a:solidFill>
              <a:latin typeface="Montserrat Classic"/>
            </a:endParaRPr>
          </a:p>
        </p:txBody>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785290"/>
            <a:ext cx="16173003" cy="8259220"/>
          </a:xfrm>
          <a:prstGeom prst="rect">
            <a:avLst/>
          </a:prstGeom>
        </p:spPr>
        <p:txBody>
          <a:bodyPr lIns="0" tIns="0" rIns="0" bIns="0" rtlCol="0" anchor="t">
            <a:spAutoFit/>
          </a:bodyPr>
          <a:lstStyle/>
          <a:p>
            <a:pPr>
              <a:lnSpc>
                <a:spcPts val="5067"/>
              </a:lnSpc>
            </a:pPr>
            <a:r>
              <a:rPr lang="en-US" sz="3166" spc="79">
                <a:solidFill>
                  <a:srgbClr val="FFFFFF"/>
                </a:solidFill>
                <a:latin typeface="Montserrat Classic Bold"/>
              </a:rPr>
              <a:t>   </a:t>
            </a:r>
            <a:r>
              <a:rPr lang="en-US" sz="3166" u="sng" spc="79">
                <a:solidFill>
                  <a:srgbClr val="FFFFFF"/>
                </a:solidFill>
                <a:latin typeface="Montserrat Classic Bold"/>
              </a:rPr>
              <a:t>How A* Algorithm works :</a:t>
            </a:r>
          </a:p>
          <a:p>
            <a:pPr>
              <a:lnSpc>
                <a:spcPts val="5067"/>
              </a:lnSpc>
            </a:pPr>
            <a:endParaRPr lang="en-US" sz="3166" u="sng" spc="79">
              <a:solidFill>
                <a:srgbClr val="FFFFFF"/>
              </a:solidFill>
              <a:latin typeface="Montserrat Classic Bold"/>
            </a:endParaRPr>
          </a:p>
          <a:p>
            <a:pPr marL="683740" lvl="1" indent="-341870">
              <a:lnSpc>
                <a:spcPts val="5067"/>
              </a:lnSpc>
              <a:buFont typeface="Arial"/>
              <a:buChar char="•"/>
            </a:pPr>
            <a:r>
              <a:rPr lang="en-US" sz="3166" spc="79">
                <a:solidFill>
                  <a:srgbClr val="FFFFFF"/>
                </a:solidFill>
                <a:latin typeface="Montserrat Classic"/>
              </a:rPr>
              <a:t>A* algorithm has 3 parameters:</a:t>
            </a:r>
          </a:p>
          <a:p>
            <a:pPr>
              <a:lnSpc>
                <a:spcPts val="5067"/>
              </a:lnSpc>
            </a:pPr>
            <a:endParaRPr lang="en-US" sz="3166" spc="79">
              <a:solidFill>
                <a:srgbClr val="FFFFFF"/>
              </a:solidFill>
              <a:latin typeface="Montserrat Classic"/>
            </a:endParaRPr>
          </a:p>
          <a:p>
            <a:pPr marL="683740" lvl="1" indent="-341870">
              <a:lnSpc>
                <a:spcPts val="5067"/>
              </a:lnSpc>
              <a:buFont typeface="Arial"/>
              <a:buChar char="•"/>
            </a:pPr>
            <a:r>
              <a:rPr lang="en-US" sz="3166" spc="79">
                <a:solidFill>
                  <a:srgbClr val="FFFFFF"/>
                </a:solidFill>
                <a:latin typeface="Montserrat Classic"/>
              </a:rPr>
              <a:t>g : the cost of moving from the initial cell to the current cell. Basically, it is the sum of all the cells that have been visited since leaving the first cell.</a:t>
            </a:r>
          </a:p>
          <a:p>
            <a:pPr>
              <a:lnSpc>
                <a:spcPts val="5067"/>
              </a:lnSpc>
            </a:pPr>
            <a:endParaRPr lang="en-US" sz="3166" spc="79">
              <a:solidFill>
                <a:srgbClr val="FFFFFF"/>
              </a:solidFill>
              <a:latin typeface="Montserrat Classic"/>
            </a:endParaRPr>
          </a:p>
          <a:p>
            <a:pPr marL="683740" lvl="1" indent="-341870">
              <a:lnSpc>
                <a:spcPts val="5067"/>
              </a:lnSpc>
              <a:buFont typeface="Arial"/>
              <a:buChar char="•"/>
            </a:pPr>
            <a:r>
              <a:rPr lang="en-US" sz="3166" spc="79">
                <a:solidFill>
                  <a:srgbClr val="FFFFFF"/>
                </a:solidFill>
                <a:latin typeface="Montserrat Classic"/>
              </a:rPr>
              <a:t>h : also known as the heuristic value, it is the estimated cost of moving from the current cell to the final cell. The actual cost cannot be calculated until the final cell is reached. Hence, h is the estimated cost. We must make sure that there is never an over estimation of the cost.</a:t>
            </a:r>
          </a:p>
          <a:p>
            <a:pPr>
              <a:lnSpc>
                <a:spcPts val="5067"/>
              </a:lnSpc>
            </a:pPr>
            <a:endParaRPr lang="en-US" sz="3166" spc="79">
              <a:solidFill>
                <a:srgbClr val="FFFFFF"/>
              </a:solidFill>
              <a:latin typeface="Montserrat Classic"/>
            </a:endParaRPr>
          </a:p>
          <a:p>
            <a:pPr marL="683740" lvl="1" indent="-341870">
              <a:lnSpc>
                <a:spcPts val="5067"/>
              </a:lnSpc>
              <a:buFont typeface="Arial"/>
              <a:buChar char="•"/>
            </a:pPr>
            <a:r>
              <a:rPr lang="en-US" sz="3166" spc="79">
                <a:solidFill>
                  <a:srgbClr val="FFFFFF"/>
                </a:solidFill>
                <a:latin typeface="Montserrat Classic"/>
              </a:rPr>
              <a:t>f : it is the sum of g and h. So, f = g + h</a:t>
            </a:r>
          </a:p>
        </p:txBody>
      </p:sp>
      <p:sp>
        <p:nvSpPr>
          <p:cNvPr id="3" name="Freeform 3"/>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4127476" y="1725943"/>
            <a:ext cx="8801888" cy="8041028"/>
          </a:xfrm>
          <a:custGeom>
            <a:avLst/>
            <a:gdLst/>
            <a:ahLst/>
            <a:cxnLst/>
            <a:rect l="l" t="t" r="r" b="b"/>
            <a:pathLst>
              <a:path w="8801888" h="8041028">
                <a:moveTo>
                  <a:pt x="0" y="0"/>
                </a:moveTo>
                <a:lnTo>
                  <a:pt x="8801887" y="0"/>
                </a:lnTo>
                <a:lnTo>
                  <a:pt x="8801887" y="8041028"/>
                </a:lnTo>
                <a:lnTo>
                  <a:pt x="0" y="8041028"/>
                </a:lnTo>
                <a:lnTo>
                  <a:pt x="0" y="0"/>
                </a:lnTo>
                <a:close/>
              </a:path>
            </a:pathLst>
          </a:custGeom>
          <a:blipFill>
            <a:blip r:embed="rId2"/>
            <a:stretch>
              <a:fillRect t="-826" r="-7250" b="-826"/>
            </a:stretch>
          </a:blipFill>
        </p:spPr>
      </p:sp>
      <p:sp>
        <p:nvSpPr>
          <p:cNvPr id="3" name="TextBox 3"/>
          <p:cNvSpPr txBox="1"/>
          <p:nvPr/>
        </p:nvSpPr>
        <p:spPr>
          <a:xfrm>
            <a:off x="-3017949" y="402616"/>
            <a:ext cx="13497923"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A* FLOWCHART:</a:t>
            </a:r>
          </a:p>
        </p:txBody>
      </p:sp>
      <p:sp>
        <p:nvSpPr>
          <p:cNvPr id="4" name="Freeform 4"/>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259741"/>
            <a:ext cx="16146685" cy="768959"/>
          </a:xfrm>
          <a:prstGeom prst="rect">
            <a:avLst/>
          </a:prstGeom>
        </p:spPr>
        <p:txBody>
          <a:bodyPr lIns="0" tIns="0" rIns="0" bIns="0" rtlCol="0" anchor="t">
            <a:spAutoFit/>
          </a:bodyPr>
          <a:lstStyle/>
          <a:p>
            <a:pPr algn="ctr">
              <a:lnSpc>
                <a:spcPts val="6641"/>
              </a:lnSpc>
            </a:pPr>
            <a:r>
              <a:rPr lang="en-US" sz="3773" u="sng">
                <a:solidFill>
                  <a:srgbClr val="5CE1E6">
                    <a:alpha val="87843"/>
                  </a:srgbClr>
                </a:solidFill>
                <a:latin typeface="Montserrat"/>
              </a:rPr>
              <a:t>PATH  FINDING  VISUALIZATION  FOR  A*  ALGORITHM :</a:t>
            </a:r>
          </a:p>
        </p:txBody>
      </p:sp>
      <p:sp>
        <p:nvSpPr>
          <p:cNvPr id="3" name="TextBox 3"/>
          <p:cNvSpPr txBox="1"/>
          <p:nvPr/>
        </p:nvSpPr>
        <p:spPr>
          <a:xfrm>
            <a:off x="1855944" y="7660804"/>
            <a:ext cx="15583095" cy="2626196"/>
          </a:xfrm>
          <a:prstGeom prst="rect">
            <a:avLst/>
          </a:prstGeom>
        </p:spPr>
        <p:txBody>
          <a:bodyPr lIns="0" tIns="0" rIns="0" bIns="0" rtlCol="0" anchor="t">
            <a:spAutoFit/>
          </a:bodyPr>
          <a:lstStyle/>
          <a:p>
            <a:pPr marL="612330" lvl="1" indent="-306165">
              <a:lnSpc>
                <a:spcPts val="4225"/>
              </a:lnSpc>
              <a:buFont typeface="Arial"/>
              <a:buChar char="•"/>
            </a:pPr>
            <a:r>
              <a:rPr lang="en-US" sz="2836" spc="79">
                <a:solidFill>
                  <a:srgbClr val="FFFFFF"/>
                </a:solidFill>
                <a:latin typeface="Montserrat Classic"/>
              </a:rPr>
              <a:t>Path finding visualizer gives the path for A* algorithm which </a:t>
            </a:r>
            <a:r>
              <a:rPr lang="en-US" sz="2836" u="sng" spc="79">
                <a:solidFill>
                  <a:srgbClr val="FFFFFF"/>
                </a:solidFill>
                <a:latin typeface="Montserrat Classic Bold"/>
              </a:rPr>
              <a:t>shortest</a:t>
            </a:r>
            <a:r>
              <a:rPr lang="en-US" sz="2836" spc="79">
                <a:solidFill>
                  <a:srgbClr val="FFFFFF"/>
                </a:solidFill>
                <a:latin typeface="Montserrat Classic Bold"/>
              </a:rPr>
              <a:t> </a:t>
            </a:r>
            <a:r>
              <a:rPr lang="en-US" sz="2836" spc="79">
                <a:solidFill>
                  <a:srgbClr val="FFFFFF"/>
                </a:solidFill>
                <a:latin typeface="Montserrat Classic"/>
              </a:rPr>
              <a:t>by considering all the obstacles of walls and weights.</a:t>
            </a:r>
          </a:p>
          <a:p>
            <a:pPr>
              <a:lnSpc>
                <a:spcPts val="4225"/>
              </a:lnSpc>
            </a:pPr>
            <a:endParaRPr lang="en-US" sz="2836" spc="79">
              <a:solidFill>
                <a:srgbClr val="FFFFFF"/>
              </a:solidFill>
              <a:latin typeface="Montserrat Classic"/>
            </a:endParaRPr>
          </a:p>
          <a:p>
            <a:pPr marL="612330" lvl="1" indent="-306165">
              <a:lnSpc>
                <a:spcPts val="4225"/>
              </a:lnSpc>
              <a:buFont typeface="Arial"/>
              <a:buChar char="•"/>
            </a:pPr>
            <a:r>
              <a:rPr lang="en-US" sz="2836" spc="79">
                <a:solidFill>
                  <a:srgbClr val="FFFFFF"/>
                </a:solidFill>
                <a:latin typeface="Montserrat Classic"/>
              </a:rPr>
              <a:t> A* algorithm is </a:t>
            </a:r>
            <a:r>
              <a:rPr lang="en-US" sz="2836" u="sng" spc="79">
                <a:solidFill>
                  <a:srgbClr val="FFFFFF"/>
                </a:solidFill>
                <a:latin typeface="Montserrat Classic Bold"/>
              </a:rPr>
              <a:t>weighted</a:t>
            </a:r>
            <a:r>
              <a:rPr lang="en-US" sz="2836" spc="79">
                <a:solidFill>
                  <a:srgbClr val="FFFFFF"/>
                </a:solidFill>
                <a:latin typeface="Montserrat Classic"/>
              </a:rPr>
              <a:t> and </a:t>
            </a:r>
            <a:r>
              <a:rPr lang="en-US" sz="2836" u="sng" spc="79">
                <a:solidFill>
                  <a:srgbClr val="FFFFFF"/>
                </a:solidFill>
                <a:latin typeface="Montserrat Classic Bold"/>
              </a:rPr>
              <a:t>guarantees the shortest path</a:t>
            </a:r>
            <a:r>
              <a:rPr lang="en-US" sz="2836" spc="79">
                <a:solidFill>
                  <a:srgbClr val="FFFFFF"/>
                </a:solidFill>
                <a:latin typeface="Montserrat Classic"/>
              </a:rPr>
              <a:t>.</a:t>
            </a:r>
          </a:p>
          <a:p>
            <a:pPr>
              <a:lnSpc>
                <a:spcPts val="3970"/>
              </a:lnSpc>
            </a:pPr>
            <a:endParaRPr lang="en-US" sz="2836" spc="79">
              <a:solidFill>
                <a:srgbClr val="FFFFFF"/>
              </a:solidFill>
              <a:latin typeface="Montserrat Classic"/>
            </a:endParaRPr>
          </a:p>
        </p:txBody>
      </p:sp>
      <p:sp>
        <p:nvSpPr>
          <p:cNvPr id="4" name="Freeform 4"/>
          <p:cNvSpPr/>
          <p:nvPr/>
        </p:nvSpPr>
        <p:spPr>
          <a:xfrm>
            <a:off x="13438641" y="241607"/>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5" name="Freeform 5"/>
          <p:cNvSpPr/>
          <p:nvPr/>
        </p:nvSpPr>
        <p:spPr>
          <a:xfrm>
            <a:off x="3614052" y="1291918"/>
            <a:ext cx="10682977" cy="6168506"/>
          </a:xfrm>
          <a:custGeom>
            <a:avLst/>
            <a:gdLst/>
            <a:ahLst/>
            <a:cxnLst/>
            <a:rect l="l" t="t" r="r" b="b"/>
            <a:pathLst>
              <a:path w="10682977" h="6168506">
                <a:moveTo>
                  <a:pt x="0" y="0"/>
                </a:moveTo>
                <a:lnTo>
                  <a:pt x="10682977" y="0"/>
                </a:lnTo>
                <a:lnTo>
                  <a:pt x="10682977" y="6168506"/>
                </a:lnTo>
                <a:lnTo>
                  <a:pt x="0" y="6168506"/>
                </a:lnTo>
                <a:lnTo>
                  <a:pt x="0" y="0"/>
                </a:lnTo>
                <a:close/>
              </a:path>
            </a:pathLst>
          </a:custGeom>
          <a:blipFill>
            <a:blip r:embed="rId4"/>
            <a:stretch>
              <a:fillRect r="-265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498818" y="3577130"/>
            <a:ext cx="8129095" cy="976450"/>
          </a:xfrm>
          <a:prstGeom prst="rect">
            <a:avLst/>
          </a:prstGeom>
        </p:spPr>
        <p:txBody>
          <a:bodyPr lIns="0" tIns="0" rIns="0" bIns="0" rtlCol="0" anchor="t">
            <a:spAutoFit/>
          </a:bodyPr>
          <a:lstStyle/>
          <a:p>
            <a:pPr algn="ctr">
              <a:lnSpc>
                <a:spcPts val="8364"/>
              </a:lnSpc>
            </a:pPr>
            <a:r>
              <a:rPr lang="en-US" sz="4752" u="sng">
                <a:solidFill>
                  <a:srgbClr val="5CE1E6">
                    <a:alpha val="87843"/>
                  </a:srgbClr>
                </a:solidFill>
                <a:latin typeface="Montserrat"/>
              </a:rPr>
              <a:t>PRESENTED  BY :</a:t>
            </a:r>
          </a:p>
        </p:txBody>
      </p:sp>
      <p:sp>
        <p:nvSpPr>
          <p:cNvPr id="3" name="TextBox 3"/>
          <p:cNvSpPr txBox="1"/>
          <p:nvPr/>
        </p:nvSpPr>
        <p:spPr>
          <a:xfrm>
            <a:off x="1877198" y="5043801"/>
            <a:ext cx="6750714" cy="3407861"/>
          </a:xfrm>
          <a:prstGeom prst="rect">
            <a:avLst/>
          </a:prstGeom>
        </p:spPr>
        <p:txBody>
          <a:bodyPr lIns="0" tIns="0" rIns="0" bIns="0" rtlCol="0" anchor="t">
            <a:spAutoFit/>
          </a:bodyPr>
          <a:lstStyle/>
          <a:p>
            <a:pPr algn="just">
              <a:lnSpc>
                <a:spcPts val="6817"/>
              </a:lnSpc>
            </a:pPr>
            <a:r>
              <a:rPr lang="en-US" sz="3873">
                <a:solidFill>
                  <a:srgbClr val="FFFFFF"/>
                </a:solidFill>
                <a:latin typeface="Belleza"/>
              </a:rPr>
              <a:t>Sakshi Bele  (20005039)</a:t>
            </a:r>
          </a:p>
          <a:p>
            <a:pPr algn="just">
              <a:lnSpc>
                <a:spcPts val="6817"/>
              </a:lnSpc>
            </a:pPr>
            <a:r>
              <a:rPr lang="en-US" sz="3873">
                <a:solidFill>
                  <a:srgbClr val="FFFFFF"/>
                </a:solidFill>
                <a:latin typeface="Belleza"/>
              </a:rPr>
              <a:t>Mrunal Deshmukh  (20005040)</a:t>
            </a:r>
          </a:p>
          <a:p>
            <a:pPr>
              <a:lnSpc>
                <a:spcPts val="6817"/>
              </a:lnSpc>
            </a:pPr>
            <a:r>
              <a:rPr lang="en-US" sz="3873">
                <a:solidFill>
                  <a:srgbClr val="FFFFFF"/>
                </a:solidFill>
                <a:latin typeface="Belleza"/>
              </a:rPr>
              <a:t>Shifanaaz Sheikh  (20005041)                        </a:t>
            </a:r>
          </a:p>
          <a:p>
            <a:pPr>
              <a:lnSpc>
                <a:spcPts val="6817"/>
              </a:lnSpc>
            </a:pPr>
            <a:r>
              <a:rPr lang="en-US" sz="3873">
                <a:solidFill>
                  <a:srgbClr val="FFFFFF"/>
                </a:solidFill>
                <a:latin typeface="Belleza"/>
              </a:rPr>
              <a:t>Aishwarya Dhanvijay  (20005055)</a:t>
            </a:r>
          </a:p>
        </p:txBody>
      </p:sp>
      <p:sp>
        <p:nvSpPr>
          <p:cNvPr id="4" name="TextBox 4"/>
          <p:cNvSpPr txBox="1"/>
          <p:nvPr/>
        </p:nvSpPr>
        <p:spPr>
          <a:xfrm>
            <a:off x="8417023" y="3577130"/>
            <a:ext cx="8129095" cy="976450"/>
          </a:xfrm>
          <a:prstGeom prst="rect">
            <a:avLst/>
          </a:prstGeom>
        </p:spPr>
        <p:txBody>
          <a:bodyPr lIns="0" tIns="0" rIns="0" bIns="0" rtlCol="0" anchor="t">
            <a:spAutoFit/>
          </a:bodyPr>
          <a:lstStyle/>
          <a:p>
            <a:pPr algn="ctr">
              <a:lnSpc>
                <a:spcPts val="8364"/>
              </a:lnSpc>
            </a:pPr>
            <a:r>
              <a:rPr lang="en-US" sz="4752" u="sng">
                <a:solidFill>
                  <a:srgbClr val="5CE1E6">
                    <a:alpha val="87843"/>
                  </a:srgbClr>
                </a:solidFill>
                <a:latin typeface="Montserrat"/>
              </a:rPr>
              <a:t>GUIDED  BY :</a:t>
            </a:r>
          </a:p>
        </p:txBody>
      </p:sp>
      <p:sp>
        <p:nvSpPr>
          <p:cNvPr id="5" name="TextBox 5"/>
          <p:cNvSpPr txBox="1"/>
          <p:nvPr/>
        </p:nvSpPr>
        <p:spPr>
          <a:xfrm>
            <a:off x="10740265" y="5043801"/>
            <a:ext cx="6330130" cy="1680488"/>
          </a:xfrm>
          <a:prstGeom prst="rect">
            <a:avLst/>
          </a:prstGeom>
        </p:spPr>
        <p:txBody>
          <a:bodyPr lIns="0" tIns="0" rIns="0" bIns="0" rtlCol="0" anchor="t">
            <a:spAutoFit/>
          </a:bodyPr>
          <a:lstStyle/>
          <a:p>
            <a:pPr algn="just">
              <a:lnSpc>
                <a:spcPts val="6817"/>
              </a:lnSpc>
            </a:pPr>
            <a:r>
              <a:rPr lang="en-US" sz="3873">
                <a:solidFill>
                  <a:srgbClr val="FFFFFF"/>
                </a:solidFill>
                <a:latin typeface="Belleza"/>
              </a:rPr>
              <a:t>Prof. Dr. P.N. Chatur</a:t>
            </a:r>
          </a:p>
          <a:p>
            <a:pPr algn="just">
              <a:lnSpc>
                <a:spcPts val="6817"/>
              </a:lnSpc>
            </a:pPr>
            <a:r>
              <a:rPr lang="en-US" sz="3873">
                <a:solidFill>
                  <a:srgbClr val="FFFFFF"/>
                </a:solidFill>
                <a:latin typeface="Belleza"/>
              </a:rPr>
              <a:t>Prof. Dr. K.A. Waghmare</a:t>
            </a:r>
          </a:p>
        </p:txBody>
      </p:sp>
      <p:sp>
        <p:nvSpPr>
          <p:cNvPr id="6" name="TextBox 6"/>
          <p:cNvSpPr txBox="1"/>
          <p:nvPr/>
        </p:nvSpPr>
        <p:spPr>
          <a:xfrm>
            <a:off x="2297783" y="206064"/>
            <a:ext cx="13692435" cy="2241612"/>
          </a:xfrm>
          <a:prstGeom prst="rect">
            <a:avLst/>
          </a:prstGeom>
        </p:spPr>
        <p:txBody>
          <a:bodyPr lIns="0" tIns="0" rIns="0" bIns="0" rtlCol="0" anchor="t">
            <a:spAutoFit/>
          </a:bodyPr>
          <a:lstStyle/>
          <a:p>
            <a:pPr algn="ctr">
              <a:lnSpc>
                <a:spcPts val="9120"/>
              </a:lnSpc>
            </a:pPr>
            <a:r>
              <a:rPr lang="en-US" sz="5809" spc="406">
                <a:solidFill>
                  <a:srgbClr val="FFDE59"/>
                </a:solidFill>
                <a:latin typeface="Montserrat Classic Bold"/>
              </a:rPr>
              <a:t>"OptiPath"</a:t>
            </a:r>
          </a:p>
          <a:p>
            <a:pPr algn="ctr">
              <a:lnSpc>
                <a:spcPts val="9120"/>
              </a:lnSpc>
            </a:pPr>
            <a:r>
              <a:rPr lang="en-US" sz="5809" spc="406">
                <a:solidFill>
                  <a:srgbClr val="FFDE59"/>
                </a:solidFill>
                <a:latin typeface="Montserrat Classic Bold"/>
              </a:rPr>
              <a:t>The Path Finding Visualizer</a:t>
            </a:r>
          </a:p>
        </p:txBody>
      </p:sp>
      <p:sp>
        <p:nvSpPr>
          <p:cNvPr id="7" name="Freeform 7"/>
          <p:cNvSpPr/>
          <p:nvPr/>
        </p:nvSpPr>
        <p:spPr>
          <a:xfrm>
            <a:off x="12929363" y="372354"/>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754109" y="2636961"/>
            <a:ext cx="6391393" cy="5469154"/>
          </a:xfrm>
          <a:custGeom>
            <a:avLst/>
            <a:gdLst/>
            <a:ahLst/>
            <a:cxnLst/>
            <a:rect l="l" t="t" r="r" b="b"/>
            <a:pathLst>
              <a:path w="6391393" h="5469154">
                <a:moveTo>
                  <a:pt x="0" y="0"/>
                </a:moveTo>
                <a:lnTo>
                  <a:pt x="6391393" y="0"/>
                </a:lnTo>
                <a:lnTo>
                  <a:pt x="6391393" y="5469154"/>
                </a:lnTo>
                <a:lnTo>
                  <a:pt x="0" y="5469154"/>
                </a:lnTo>
                <a:lnTo>
                  <a:pt x="0" y="0"/>
                </a:lnTo>
                <a:close/>
              </a:path>
            </a:pathLst>
          </a:custGeom>
          <a:blipFill>
            <a:blip r:embed="rId2"/>
            <a:stretch>
              <a:fillRect l="-17443" r="-26957"/>
            </a:stretch>
          </a:blipFill>
        </p:spPr>
      </p:sp>
      <p:sp>
        <p:nvSpPr>
          <p:cNvPr id="3" name="TextBox 3"/>
          <p:cNvSpPr txBox="1"/>
          <p:nvPr/>
        </p:nvSpPr>
        <p:spPr>
          <a:xfrm>
            <a:off x="754109" y="215360"/>
            <a:ext cx="1333046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3. BREADTH-FIRST SEARCH ALGORITHM :</a:t>
            </a:r>
          </a:p>
        </p:txBody>
      </p:sp>
      <p:sp>
        <p:nvSpPr>
          <p:cNvPr id="4" name="TextBox 4"/>
          <p:cNvSpPr txBox="1"/>
          <p:nvPr/>
        </p:nvSpPr>
        <p:spPr>
          <a:xfrm>
            <a:off x="7677590" y="1854006"/>
            <a:ext cx="10113798" cy="7767799"/>
          </a:xfrm>
          <a:prstGeom prst="rect">
            <a:avLst/>
          </a:prstGeom>
        </p:spPr>
        <p:txBody>
          <a:bodyPr lIns="0" tIns="0" rIns="0" bIns="0" rtlCol="0" anchor="t">
            <a:spAutoFit/>
          </a:bodyPr>
          <a:lstStyle/>
          <a:p>
            <a:pPr marL="797676" lvl="1" indent="-398838">
              <a:lnSpc>
                <a:spcPts val="5615"/>
              </a:lnSpc>
              <a:buFont typeface="Arial"/>
              <a:buChar char="•"/>
            </a:pPr>
            <a:r>
              <a:rPr lang="en-US" sz="3694" spc="66">
                <a:solidFill>
                  <a:srgbClr val="FFFFFF"/>
                </a:solidFill>
                <a:latin typeface="Montserrat Classic"/>
              </a:rPr>
              <a:t> Breadth-first search (BFS) is an algorithm used for traversing or searching tree or graph data structures. </a:t>
            </a:r>
          </a:p>
          <a:p>
            <a:pPr marL="797676" lvl="1" indent="-398838">
              <a:lnSpc>
                <a:spcPts val="5615"/>
              </a:lnSpc>
              <a:buFont typeface="Arial"/>
              <a:buChar char="•"/>
            </a:pPr>
            <a:r>
              <a:rPr lang="en-US" sz="3694" spc="66">
                <a:solidFill>
                  <a:srgbClr val="FFFFFF"/>
                </a:solidFill>
                <a:latin typeface="Montserrat Classic"/>
              </a:rPr>
              <a:t>It starts at a specified node and explores all its neighbors before moving on to the next level of neighbors. </a:t>
            </a:r>
          </a:p>
          <a:p>
            <a:pPr marL="797676" lvl="1" indent="-398838">
              <a:lnSpc>
                <a:spcPts val="5615"/>
              </a:lnSpc>
              <a:buFont typeface="Arial"/>
              <a:buChar char="•"/>
            </a:pPr>
            <a:r>
              <a:rPr lang="en-US" sz="3694" spc="66">
                <a:solidFill>
                  <a:srgbClr val="FFFFFF"/>
                </a:solidFill>
                <a:latin typeface="Montserrat Classic"/>
              </a:rPr>
              <a:t>BFS operates by exploring all nodes at the current depth level before moving to nodes at the next depth level.</a:t>
            </a:r>
          </a:p>
        </p:txBody>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449000"/>
            <a:ext cx="15597162" cy="9754389"/>
          </a:xfrm>
          <a:prstGeom prst="rect">
            <a:avLst/>
          </a:prstGeom>
        </p:spPr>
        <p:txBody>
          <a:bodyPr lIns="0" tIns="0" rIns="0" bIns="0" rtlCol="0" anchor="t">
            <a:spAutoFit/>
          </a:bodyPr>
          <a:lstStyle/>
          <a:p>
            <a:pPr>
              <a:lnSpc>
                <a:spcPts val="5400"/>
              </a:lnSpc>
            </a:pPr>
            <a:r>
              <a:rPr lang="en-US" sz="3253">
                <a:solidFill>
                  <a:srgbClr val="FFFFFF"/>
                </a:solidFill>
                <a:latin typeface="Montserrat Classic Bold"/>
              </a:rPr>
              <a:t> </a:t>
            </a:r>
            <a:r>
              <a:rPr lang="en-US" sz="3253" u="sng">
                <a:solidFill>
                  <a:srgbClr val="FFFFFF"/>
                </a:solidFill>
                <a:latin typeface="Montserrat Classic Bold"/>
              </a:rPr>
              <a:t>  How BFS works :</a:t>
            </a:r>
          </a:p>
          <a:p>
            <a:pPr>
              <a:lnSpc>
                <a:spcPts val="5563"/>
              </a:lnSpc>
            </a:pPr>
            <a:r>
              <a:rPr lang="en-US" sz="3253" spc="58">
                <a:solidFill>
                  <a:srgbClr val="FFFFFF"/>
                </a:solidFill>
                <a:latin typeface="Montserrat Classic Bold"/>
              </a:rPr>
              <a:t>       </a:t>
            </a:r>
            <a:r>
              <a:rPr lang="en-US" sz="3253" spc="58">
                <a:solidFill>
                  <a:srgbClr val="FFFFFF"/>
                </a:solidFill>
                <a:latin typeface="Montserrat Classic"/>
              </a:rPr>
              <a:t>Here's a step-by-step description of the breadth-first search algorithm:</a:t>
            </a:r>
          </a:p>
          <a:p>
            <a:pPr marL="702389" lvl="1" indent="-351194">
              <a:lnSpc>
                <a:spcPts val="5563"/>
              </a:lnSpc>
              <a:buFont typeface="Arial"/>
              <a:buChar char="•"/>
            </a:pPr>
            <a:r>
              <a:rPr lang="en-US" sz="3253" spc="58">
                <a:solidFill>
                  <a:srgbClr val="FFFFFF"/>
                </a:solidFill>
                <a:latin typeface="Montserrat Classic"/>
              </a:rPr>
              <a:t>Initialize an empty queue and a set or array to keep track of visited nodes.</a:t>
            </a:r>
          </a:p>
          <a:p>
            <a:pPr marL="702389" lvl="1" indent="-351194">
              <a:lnSpc>
                <a:spcPts val="5563"/>
              </a:lnSpc>
              <a:buFont typeface="Arial"/>
              <a:buChar char="•"/>
            </a:pPr>
            <a:r>
              <a:rPr lang="en-US" sz="3253" spc="58">
                <a:solidFill>
                  <a:srgbClr val="FFFFFF"/>
                </a:solidFill>
                <a:latin typeface="Montserrat Classic"/>
              </a:rPr>
              <a:t>Enqueue the starting node into the queue and mark it as visited.</a:t>
            </a:r>
          </a:p>
          <a:p>
            <a:pPr marL="702389" lvl="1" indent="-351194">
              <a:lnSpc>
                <a:spcPts val="5563"/>
              </a:lnSpc>
              <a:buFont typeface="Arial"/>
              <a:buChar char="•"/>
            </a:pPr>
            <a:r>
              <a:rPr lang="en-US" sz="3253" spc="58">
                <a:solidFill>
                  <a:srgbClr val="FFFFFF"/>
                </a:solidFill>
                <a:latin typeface="Montserrat Classic"/>
              </a:rPr>
              <a:t>While the queue is not empty, do the following:</a:t>
            </a:r>
          </a:p>
          <a:p>
            <a:pPr marL="702389" lvl="1" indent="-351194">
              <a:lnSpc>
                <a:spcPts val="5563"/>
              </a:lnSpc>
              <a:buFont typeface="Arial"/>
              <a:buChar char="•"/>
            </a:pPr>
            <a:r>
              <a:rPr lang="en-US" sz="3253" spc="58">
                <a:solidFill>
                  <a:srgbClr val="FFFFFF"/>
                </a:solidFill>
                <a:latin typeface="Montserrat Classic"/>
              </a:rPr>
              <a:t>Dequeue a node from the front of the queue.</a:t>
            </a:r>
          </a:p>
          <a:p>
            <a:pPr marL="702389" lvl="1" indent="-351194">
              <a:lnSpc>
                <a:spcPts val="5563"/>
              </a:lnSpc>
              <a:buFont typeface="Arial"/>
              <a:buChar char="•"/>
            </a:pPr>
            <a:r>
              <a:rPr lang="en-US" sz="3253" spc="58">
                <a:solidFill>
                  <a:srgbClr val="FFFFFF"/>
                </a:solidFill>
                <a:latin typeface="Montserrat Classic"/>
              </a:rPr>
              <a:t>Process the node (e.g., print its value or perform any other desired operations).</a:t>
            </a:r>
          </a:p>
          <a:p>
            <a:pPr marL="702389" lvl="1" indent="-351194">
              <a:lnSpc>
                <a:spcPts val="5563"/>
              </a:lnSpc>
              <a:buFont typeface="Arial"/>
              <a:buChar char="•"/>
            </a:pPr>
            <a:r>
              <a:rPr lang="en-US" sz="3253" spc="58">
                <a:solidFill>
                  <a:srgbClr val="FFFFFF"/>
                </a:solidFill>
                <a:latin typeface="Montserrat Classic"/>
              </a:rPr>
              <a:t>Enqueue all unvisited neighbors of the dequeued node and mark them as visited.</a:t>
            </a:r>
          </a:p>
          <a:p>
            <a:pPr marL="702389" lvl="1" indent="-351194">
              <a:lnSpc>
                <a:spcPts val="5563"/>
              </a:lnSpc>
              <a:buFont typeface="Arial"/>
              <a:buChar char="•"/>
            </a:pPr>
            <a:r>
              <a:rPr lang="en-US" sz="3253" spc="58">
                <a:solidFill>
                  <a:srgbClr val="FFFFFF"/>
                </a:solidFill>
                <a:latin typeface="Montserrat Classic"/>
              </a:rPr>
              <a:t>Repeat step 3 until the queue is empty.</a:t>
            </a:r>
          </a:p>
          <a:p>
            <a:pPr>
              <a:lnSpc>
                <a:spcPts val="4945"/>
              </a:lnSpc>
            </a:pPr>
            <a:endParaRPr lang="en-US" sz="3253" spc="58">
              <a:solidFill>
                <a:srgbClr val="FFFFFF"/>
              </a:solidFill>
              <a:latin typeface="Montserrat Classic"/>
            </a:endParaRPr>
          </a:p>
        </p:txBody>
      </p:sp>
      <p:sp>
        <p:nvSpPr>
          <p:cNvPr id="3" name="Freeform 3"/>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5334975" y="1515170"/>
            <a:ext cx="7148037" cy="8238755"/>
          </a:xfrm>
          <a:custGeom>
            <a:avLst/>
            <a:gdLst/>
            <a:ahLst/>
            <a:cxnLst/>
            <a:rect l="l" t="t" r="r" b="b"/>
            <a:pathLst>
              <a:path w="7148037" h="8238755">
                <a:moveTo>
                  <a:pt x="0" y="0"/>
                </a:moveTo>
                <a:lnTo>
                  <a:pt x="7148036" y="0"/>
                </a:lnTo>
                <a:lnTo>
                  <a:pt x="7148036" y="8238755"/>
                </a:lnTo>
                <a:lnTo>
                  <a:pt x="0" y="8238755"/>
                </a:lnTo>
                <a:lnTo>
                  <a:pt x="0" y="0"/>
                </a:lnTo>
                <a:close/>
              </a:path>
            </a:pathLst>
          </a:custGeom>
          <a:blipFill>
            <a:blip r:embed="rId2"/>
            <a:stretch>
              <a:fillRect l="-1063" t="-1074" b="-1074"/>
            </a:stretch>
          </a:blipFill>
        </p:spPr>
      </p:sp>
      <p:sp>
        <p:nvSpPr>
          <p:cNvPr id="3" name="TextBox 3"/>
          <p:cNvSpPr txBox="1"/>
          <p:nvPr/>
        </p:nvSpPr>
        <p:spPr>
          <a:xfrm>
            <a:off x="-2646175" y="239987"/>
            <a:ext cx="13497923"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BFS FLOWCHART:</a:t>
            </a:r>
          </a:p>
        </p:txBody>
      </p:sp>
      <p:sp>
        <p:nvSpPr>
          <p:cNvPr id="4" name="Freeform 4"/>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259741"/>
            <a:ext cx="16146685" cy="768959"/>
          </a:xfrm>
          <a:prstGeom prst="rect">
            <a:avLst/>
          </a:prstGeom>
        </p:spPr>
        <p:txBody>
          <a:bodyPr lIns="0" tIns="0" rIns="0" bIns="0" rtlCol="0" anchor="t">
            <a:spAutoFit/>
          </a:bodyPr>
          <a:lstStyle/>
          <a:p>
            <a:pPr algn="ctr">
              <a:lnSpc>
                <a:spcPts val="6641"/>
              </a:lnSpc>
            </a:pPr>
            <a:r>
              <a:rPr lang="en-US" sz="3773" u="sng">
                <a:solidFill>
                  <a:srgbClr val="5CE1E6">
                    <a:alpha val="87843"/>
                  </a:srgbClr>
                </a:solidFill>
                <a:latin typeface="Montserrat"/>
              </a:rPr>
              <a:t>PATH  FINDING  VISUALIZATION  FOR  BFS  ALGORITHM :</a:t>
            </a:r>
          </a:p>
        </p:txBody>
      </p:sp>
      <p:sp>
        <p:nvSpPr>
          <p:cNvPr id="3" name="TextBox 3"/>
          <p:cNvSpPr txBox="1"/>
          <p:nvPr/>
        </p:nvSpPr>
        <p:spPr>
          <a:xfrm>
            <a:off x="1950486" y="7902249"/>
            <a:ext cx="15583095" cy="2626378"/>
          </a:xfrm>
          <a:prstGeom prst="rect">
            <a:avLst/>
          </a:prstGeom>
        </p:spPr>
        <p:txBody>
          <a:bodyPr lIns="0" tIns="0" rIns="0" bIns="0" rtlCol="0" anchor="t">
            <a:spAutoFit/>
          </a:bodyPr>
          <a:lstStyle/>
          <a:p>
            <a:pPr marL="612329" lvl="1" indent="-306165">
              <a:lnSpc>
                <a:spcPts val="4225"/>
              </a:lnSpc>
              <a:buFont typeface="Arial"/>
              <a:buChar char="•"/>
            </a:pPr>
            <a:r>
              <a:rPr lang="en-US" sz="2836" spc="79" dirty="0">
                <a:solidFill>
                  <a:srgbClr val="FFFFFF"/>
                </a:solidFill>
                <a:latin typeface="Montserrat Classic"/>
              </a:rPr>
              <a:t>Path finding visualizer gives the path for BFS algorithm which </a:t>
            </a:r>
            <a:r>
              <a:rPr lang="en-US" sz="2836" u="sng" spc="79" dirty="0">
                <a:solidFill>
                  <a:srgbClr val="FFFFFF"/>
                </a:solidFill>
                <a:latin typeface="Montserrat Classic Bold"/>
              </a:rPr>
              <a:t>shortest</a:t>
            </a:r>
            <a:r>
              <a:rPr lang="en-US" sz="2836" spc="79" dirty="0">
                <a:solidFill>
                  <a:srgbClr val="FFFFFF"/>
                </a:solidFill>
                <a:latin typeface="Montserrat Classic Bold"/>
              </a:rPr>
              <a:t> </a:t>
            </a:r>
            <a:r>
              <a:rPr lang="en-US" sz="2836" spc="79" dirty="0">
                <a:solidFill>
                  <a:srgbClr val="FFFFFF"/>
                </a:solidFill>
                <a:latin typeface="Montserrat Classic"/>
              </a:rPr>
              <a:t>by considering all the obstacles of walls.</a:t>
            </a:r>
          </a:p>
          <a:p>
            <a:pPr>
              <a:lnSpc>
                <a:spcPts val="4225"/>
              </a:lnSpc>
            </a:pPr>
            <a:endParaRPr lang="en-US" sz="2836" spc="79" dirty="0">
              <a:solidFill>
                <a:srgbClr val="FFFFFF"/>
              </a:solidFill>
              <a:latin typeface="Montserrat Classic"/>
            </a:endParaRPr>
          </a:p>
          <a:p>
            <a:pPr marL="612329" lvl="1" indent="-306165">
              <a:lnSpc>
                <a:spcPts val="4225"/>
              </a:lnSpc>
              <a:buFont typeface="Arial"/>
              <a:buChar char="•"/>
            </a:pPr>
            <a:r>
              <a:rPr lang="en-US" sz="2836" spc="79" dirty="0">
                <a:solidFill>
                  <a:srgbClr val="FFFFFF"/>
                </a:solidFill>
                <a:latin typeface="Montserrat Classic"/>
              </a:rPr>
              <a:t> BFS algorithm is </a:t>
            </a:r>
            <a:r>
              <a:rPr lang="en-US" sz="2836" u="sng" spc="79" dirty="0">
                <a:solidFill>
                  <a:srgbClr val="FFFFFF"/>
                </a:solidFill>
                <a:latin typeface="Montserrat Classic Bold"/>
              </a:rPr>
              <a:t>unweighted</a:t>
            </a:r>
            <a:r>
              <a:rPr lang="en-US" sz="2836" spc="79" dirty="0">
                <a:solidFill>
                  <a:srgbClr val="FFFFFF"/>
                </a:solidFill>
                <a:latin typeface="Montserrat Classic"/>
              </a:rPr>
              <a:t> and </a:t>
            </a:r>
            <a:r>
              <a:rPr lang="en-US" sz="2836" u="sng" spc="79" dirty="0">
                <a:solidFill>
                  <a:srgbClr val="FFFFFF"/>
                </a:solidFill>
                <a:latin typeface="Montserrat Classic Bold"/>
              </a:rPr>
              <a:t>guarantees the shortest path</a:t>
            </a:r>
            <a:r>
              <a:rPr lang="en-US" sz="2836" spc="79" dirty="0">
                <a:solidFill>
                  <a:srgbClr val="FFFFFF"/>
                </a:solidFill>
                <a:latin typeface="Montserrat Classic"/>
              </a:rPr>
              <a:t>.</a:t>
            </a:r>
          </a:p>
          <a:p>
            <a:pPr>
              <a:lnSpc>
                <a:spcPts val="3970"/>
              </a:lnSpc>
            </a:pPr>
            <a:endParaRPr lang="en-US" sz="2836" spc="79" dirty="0">
              <a:solidFill>
                <a:srgbClr val="FFFFFF"/>
              </a:solidFill>
              <a:latin typeface="Montserrat Classic"/>
            </a:endParaRPr>
          </a:p>
        </p:txBody>
      </p:sp>
      <p:sp>
        <p:nvSpPr>
          <p:cNvPr id="4" name="Freeform 4"/>
          <p:cNvSpPr/>
          <p:nvPr/>
        </p:nvSpPr>
        <p:spPr>
          <a:xfrm>
            <a:off x="13438641" y="241607"/>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5" name="Freeform 5"/>
          <p:cNvSpPr/>
          <p:nvPr/>
        </p:nvSpPr>
        <p:spPr>
          <a:xfrm>
            <a:off x="3216473" y="1177096"/>
            <a:ext cx="11374489" cy="6398150"/>
          </a:xfrm>
          <a:custGeom>
            <a:avLst/>
            <a:gdLst/>
            <a:ahLst/>
            <a:cxnLst/>
            <a:rect l="l" t="t" r="r" b="b"/>
            <a:pathLst>
              <a:path w="11374489" h="6398150">
                <a:moveTo>
                  <a:pt x="0" y="0"/>
                </a:moveTo>
                <a:lnTo>
                  <a:pt x="11374489" y="0"/>
                </a:lnTo>
                <a:lnTo>
                  <a:pt x="11374489" y="6398150"/>
                </a:lnTo>
                <a:lnTo>
                  <a:pt x="0" y="6398150"/>
                </a:lnTo>
                <a:lnTo>
                  <a:pt x="0" y="0"/>
                </a:lnTo>
                <a:close/>
              </a:path>
            </a:pathLst>
          </a:custGeom>
          <a:blipFill>
            <a:blip r:embed="rId4"/>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754109" y="2636961"/>
            <a:ext cx="6391393" cy="5469154"/>
          </a:xfrm>
          <a:custGeom>
            <a:avLst/>
            <a:gdLst/>
            <a:ahLst/>
            <a:cxnLst/>
            <a:rect l="l" t="t" r="r" b="b"/>
            <a:pathLst>
              <a:path w="6391393" h="5469154">
                <a:moveTo>
                  <a:pt x="0" y="0"/>
                </a:moveTo>
                <a:lnTo>
                  <a:pt x="6391393" y="0"/>
                </a:lnTo>
                <a:lnTo>
                  <a:pt x="6391393" y="5469154"/>
                </a:lnTo>
                <a:lnTo>
                  <a:pt x="0" y="5469154"/>
                </a:lnTo>
                <a:lnTo>
                  <a:pt x="0" y="0"/>
                </a:lnTo>
                <a:close/>
              </a:path>
            </a:pathLst>
          </a:custGeom>
          <a:blipFill>
            <a:blip r:embed="rId2"/>
            <a:stretch>
              <a:fillRect l="-17443" r="-26957"/>
            </a:stretch>
          </a:blipFill>
        </p:spPr>
      </p:sp>
      <p:sp>
        <p:nvSpPr>
          <p:cNvPr id="3" name="TextBox 3"/>
          <p:cNvSpPr txBox="1"/>
          <p:nvPr/>
        </p:nvSpPr>
        <p:spPr>
          <a:xfrm>
            <a:off x="0" y="402616"/>
            <a:ext cx="1333046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4. DEPTH-FIRST SEARCH ALGORITHM :</a:t>
            </a:r>
          </a:p>
        </p:txBody>
      </p:sp>
      <p:sp>
        <p:nvSpPr>
          <p:cNvPr id="4" name="TextBox 4"/>
          <p:cNvSpPr txBox="1"/>
          <p:nvPr/>
        </p:nvSpPr>
        <p:spPr>
          <a:xfrm>
            <a:off x="7981843" y="1761080"/>
            <a:ext cx="9277457" cy="7767799"/>
          </a:xfrm>
          <a:prstGeom prst="rect">
            <a:avLst/>
          </a:prstGeom>
        </p:spPr>
        <p:txBody>
          <a:bodyPr lIns="0" tIns="0" rIns="0" bIns="0" rtlCol="0" anchor="t">
            <a:spAutoFit/>
          </a:bodyPr>
          <a:lstStyle/>
          <a:p>
            <a:pPr marL="797676" lvl="1" indent="-398838">
              <a:lnSpc>
                <a:spcPts val="5615"/>
              </a:lnSpc>
              <a:buFont typeface="Arial"/>
              <a:buChar char="•"/>
            </a:pPr>
            <a:r>
              <a:rPr lang="en-US" sz="3694" spc="66">
                <a:solidFill>
                  <a:srgbClr val="FFFFFF"/>
                </a:solidFill>
                <a:latin typeface="Montserrat Classic"/>
              </a:rPr>
              <a:t> Depth-first search (DFS) is another algorithm used for traversing or searching tree or graph data structures. </a:t>
            </a:r>
          </a:p>
          <a:p>
            <a:pPr marL="797676" lvl="1" indent="-398838">
              <a:lnSpc>
                <a:spcPts val="5615"/>
              </a:lnSpc>
              <a:buFont typeface="Arial"/>
              <a:buChar char="•"/>
            </a:pPr>
            <a:r>
              <a:rPr lang="en-US" sz="3694" spc="66">
                <a:solidFill>
                  <a:srgbClr val="FFFFFF"/>
                </a:solidFill>
                <a:latin typeface="Montserrat Classic"/>
              </a:rPr>
              <a:t>Unlike BFS, DFS explores as far as possible along each branch before backtracking. </a:t>
            </a:r>
          </a:p>
          <a:p>
            <a:pPr marL="797676" lvl="1" indent="-398838">
              <a:lnSpc>
                <a:spcPts val="5615"/>
              </a:lnSpc>
              <a:buFont typeface="Arial"/>
              <a:buChar char="•"/>
            </a:pPr>
            <a:r>
              <a:rPr lang="en-US" sz="3694" spc="66">
                <a:solidFill>
                  <a:srgbClr val="FFFFFF"/>
                </a:solidFill>
                <a:latin typeface="Montserrat Classic"/>
              </a:rPr>
              <a:t>It starts at a specified node and visits all of its descendants before moving on to the next sibling node.</a:t>
            </a:r>
          </a:p>
        </p:txBody>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533273"/>
            <a:ext cx="16230600" cy="9790073"/>
          </a:xfrm>
          <a:prstGeom prst="rect">
            <a:avLst/>
          </a:prstGeom>
        </p:spPr>
        <p:txBody>
          <a:bodyPr lIns="0" tIns="0" rIns="0" bIns="0" rtlCol="0" anchor="t">
            <a:spAutoFit/>
          </a:bodyPr>
          <a:lstStyle/>
          <a:p>
            <a:pPr>
              <a:lnSpc>
                <a:spcPts val="6120"/>
              </a:lnSpc>
            </a:pPr>
            <a:r>
              <a:rPr lang="en-US" sz="3457" spc="76">
                <a:solidFill>
                  <a:srgbClr val="FFFFFF"/>
                </a:solidFill>
                <a:latin typeface="Montserrat Classic Bold"/>
              </a:rPr>
              <a:t>   </a:t>
            </a:r>
            <a:r>
              <a:rPr lang="en-US" sz="3457" u="sng" spc="76">
                <a:solidFill>
                  <a:srgbClr val="FFFFFF"/>
                </a:solidFill>
                <a:latin typeface="Montserrat Classic Bold"/>
              </a:rPr>
              <a:t>How DFS works :</a:t>
            </a:r>
          </a:p>
          <a:p>
            <a:pPr>
              <a:lnSpc>
                <a:spcPts val="6120"/>
              </a:lnSpc>
            </a:pPr>
            <a:endParaRPr lang="en-US" sz="3457" u="sng" spc="76">
              <a:solidFill>
                <a:srgbClr val="FFFFFF"/>
              </a:solidFill>
              <a:latin typeface="Montserrat Classic Bold"/>
            </a:endParaRPr>
          </a:p>
          <a:p>
            <a:pPr>
              <a:lnSpc>
                <a:spcPts val="6120"/>
              </a:lnSpc>
            </a:pPr>
            <a:r>
              <a:rPr lang="en-US" sz="3457" spc="76">
                <a:solidFill>
                  <a:srgbClr val="FFFFFF"/>
                </a:solidFill>
                <a:latin typeface="Montserrat Classic Bold"/>
              </a:rPr>
              <a:t>        </a:t>
            </a:r>
            <a:r>
              <a:rPr lang="en-US" sz="3457" spc="76">
                <a:solidFill>
                  <a:srgbClr val="FFFFFF"/>
                </a:solidFill>
                <a:latin typeface="Montserrat Classic"/>
              </a:rPr>
              <a:t>Here's a step-by-step description of the depth-first search algorithm:</a:t>
            </a:r>
          </a:p>
          <a:p>
            <a:pPr marL="746541" lvl="1" indent="-373271">
              <a:lnSpc>
                <a:spcPts val="6120"/>
              </a:lnSpc>
              <a:buFont typeface="Arial"/>
              <a:buChar char="•"/>
            </a:pPr>
            <a:r>
              <a:rPr lang="en-US" sz="3457" spc="76">
                <a:solidFill>
                  <a:srgbClr val="FFFFFF"/>
                </a:solidFill>
                <a:latin typeface="Montserrat Classic"/>
              </a:rPr>
              <a:t>Initialize a set or array to keep track of visited nodes.</a:t>
            </a:r>
          </a:p>
          <a:p>
            <a:pPr marL="746541" lvl="1" indent="-373271">
              <a:lnSpc>
                <a:spcPts val="6120"/>
              </a:lnSpc>
              <a:buFont typeface="Arial"/>
              <a:buChar char="•"/>
            </a:pPr>
            <a:r>
              <a:rPr lang="en-US" sz="3457" spc="76">
                <a:solidFill>
                  <a:srgbClr val="FFFFFF"/>
                </a:solidFill>
                <a:latin typeface="Montserrat Classic"/>
              </a:rPr>
              <a:t>Start at a specified node and mark it as visited.</a:t>
            </a:r>
          </a:p>
          <a:p>
            <a:pPr marL="746541" lvl="1" indent="-373271">
              <a:lnSpc>
                <a:spcPts val="6120"/>
              </a:lnSpc>
              <a:buFont typeface="Arial"/>
              <a:buChar char="•"/>
            </a:pPr>
            <a:r>
              <a:rPr lang="en-US" sz="3457" spc="76">
                <a:solidFill>
                  <a:srgbClr val="FFFFFF"/>
                </a:solidFill>
                <a:latin typeface="Montserrat Classic"/>
              </a:rPr>
              <a:t>Process the node (e.g., print its value or perform any other desired operations).</a:t>
            </a:r>
          </a:p>
          <a:p>
            <a:pPr marL="746541" lvl="1" indent="-373271">
              <a:lnSpc>
                <a:spcPts val="6120"/>
              </a:lnSpc>
              <a:buFont typeface="Arial"/>
              <a:buChar char="•"/>
            </a:pPr>
            <a:r>
              <a:rPr lang="en-US" sz="3457" spc="76">
                <a:solidFill>
                  <a:srgbClr val="FFFFFF"/>
                </a:solidFill>
                <a:latin typeface="Montserrat Classic"/>
              </a:rPr>
              <a:t>For each unvisited neighbor of the current node, recursively apply steps 3 and 4 (i.e., move to the neighbor and repeat the process).</a:t>
            </a:r>
          </a:p>
          <a:p>
            <a:pPr marL="746541" lvl="1" indent="-373271">
              <a:lnSpc>
                <a:spcPts val="6120"/>
              </a:lnSpc>
              <a:buFont typeface="Arial"/>
              <a:buChar char="•"/>
            </a:pPr>
            <a:r>
              <a:rPr lang="en-US" sz="3457" spc="76">
                <a:solidFill>
                  <a:srgbClr val="FFFFFF"/>
                </a:solidFill>
                <a:latin typeface="Montserrat Classic"/>
              </a:rPr>
              <a:t>Repeat steps 3 and 4 until all reachable nodes are visited.</a:t>
            </a:r>
          </a:p>
          <a:p>
            <a:pPr>
              <a:lnSpc>
                <a:spcPts val="5255"/>
              </a:lnSpc>
            </a:pPr>
            <a:endParaRPr lang="en-US" sz="3457" spc="76">
              <a:solidFill>
                <a:srgbClr val="FFFFFF"/>
              </a:solidFill>
              <a:latin typeface="Montserrat Classic"/>
            </a:endParaRPr>
          </a:p>
          <a:p>
            <a:pPr>
              <a:lnSpc>
                <a:spcPts val="5255"/>
              </a:lnSpc>
            </a:pPr>
            <a:endParaRPr lang="en-US" sz="3457" spc="76">
              <a:solidFill>
                <a:srgbClr val="FFFFFF"/>
              </a:solidFill>
              <a:latin typeface="Montserrat Classic"/>
            </a:endParaRPr>
          </a:p>
        </p:txBody>
      </p:sp>
      <p:sp>
        <p:nvSpPr>
          <p:cNvPr id="3" name="Freeform 3"/>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5128767" y="1474793"/>
            <a:ext cx="7800596" cy="8390211"/>
          </a:xfrm>
          <a:custGeom>
            <a:avLst/>
            <a:gdLst/>
            <a:ahLst/>
            <a:cxnLst/>
            <a:rect l="l" t="t" r="r" b="b"/>
            <a:pathLst>
              <a:path w="7800596" h="8390211">
                <a:moveTo>
                  <a:pt x="0" y="0"/>
                </a:moveTo>
                <a:lnTo>
                  <a:pt x="7800596" y="0"/>
                </a:lnTo>
                <a:lnTo>
                  <a:pt x="7800596" y="8390211"/>
                </a:lnTo>
                <a:lnTo>
                  <a:pt x="0" y="8390211"/>
                </a:lnTo>
                <a:lnTo>
                  <a:pt x="0" y="0"/>
                </a:lnTo>
                <a:close/>
              </a:path>
            </a:pathLst>
          </a:custGeom>
          <a:blipFill>
            <a:blip r:embed="rId2"/>
            <a:stretch>
              <a:fillRect r="-2946"/>
            </a:stretch>
          </a:blipFill>
        </p:spPr>
      </p:sp>
      <p:sp>
        <p:nvSpPr>
          <p:cNvPr id="3" name="TextBox 3"/>
          <p:cNvSpPr txBox="1"/>
          <p:nvPr/>
        </p:nvSpPr>
        <p:spPr>
          <a:xfrm>
            <a:off x="-3041114" y="33707"/>
            <a:ext cx="13497923"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DFS FLOWCHART:</a:t>
            </a:r>
          </a:p>
        </p:txBody>
      </p:sp>
      <p:sp>
        <p:nvSpPr>
          <p:cNvPr id="4" name="Freeform 4"/>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259741"/>
            <a:ext cx="16146685" cy="768959"/>
          </a:xfrm>
          <a:prstGeom prst="rect">
            <a:avLst/>
          </a:prstGeom>
        </p:spPr>
        <p:txBody>
          <a:bodyPr lIns="0" tIns="0" rIns="0" bIns="0" rtlCol="0" anchor="t">
            <a:spAutoFit/>
          </a:bodyPr>
          <a:lstStyle/>
          <a:p>
            <a:pPr algn="ctr">
              <a:lnSpc>
                <a:spcPts val="6641"/>
              </a:lnSpc>
            </a:pPr>
            <a:r>
              <a:rPr lang="en-US" sz="3773" u="sng">
                <a:solidFill>
                  <a:srgbClr val="5CE1E6">
                    <a:alpha val="87843"/>
                  </a:srgbClr>
                </a:solidFill>
                <a:latin typeface="Montserrat"/>
              </a:rPr>
              <a:t>PATH  FINDING  VISUALIZATION  FOR  DFS  ALGORITHM :</a:t>
            </a:r>
          </a:p>
        </p:txBody>
      </p:sp>
      <p:sp>
        <p:nvSpPr>
          <p:cNvPr id="3" name="TextBox 3"/>
          <p:cNvSpPr txBox="1"/>
          <p:nvPr/>
        </p:nvSpPr>
        <p:spPr>
          <a:xfrm>
            <a:off x="1950486" y="7902249"/>
            <a:ext cx="15224898" cy="2580781"/>
          </a:xfrm>
          <a:prstGeom prst="rect">
            <a:avLst/>
          </a:prstGeom>
        </p:spPr>
        <p:txBody>
          <a:bodyPr lIns="0" tIns="0" rIns="0" bIns="0" rtlCol="0" anchor="t">
            <a:spAutoFit/>
          </a:bodyPr>
          <a:lstStyle/>
          <a:p>
            <a:pPr marL="598255" lvl="1" indent="-299127">
              <a:lnSpc>
                <a:spcPts val="4128"/>
              </a:lnSpc>
              <a:buFont typeface="Arial"/>
              <a:buChar char="•"/>
            </a:pPr>
            <a:r>
              <a:rPr lang="en-US" sz="2770" spc="77">
                <a:solidFill>
                  <a:srgbClr val="FFFFFF"/>
                </a:solidFill>
                <a:latin typeface="Montserrat Classic"/>
              </a:rPr>
              <a:t>Path finding visualizer gives the path for DFS algorithm which is </a:t>
            </a:r>
            <a:r>
              <a:rPr lang="en-US" sz="2770" u="sng" spc="77">
                <a:solidFill>
                  <a:srgbClr val="FFFFFF"/>
                </a:solidFill>
                <a:latin typeface="Montserrat Classic Bold"/>
              </a:rPr>
              <a:t>may or may</a:t>
            </a:r>
            <a:r>
              <a:rPr lang="en-US" sz="2770" spc="77">
                <a:solidFill>
                  <a:srgbClr val="FFFFFF"/>
                </a:solidFill>
                <a:latin typeface="Montserrat Classic"/>
              </a:rPr>
              <a:t> </a:t>
            </a:r>
            <a:r>
              <a:rPr lang="en-US" sz="2770" u="sng" spc="77">
                <a:solidFill>
                  <a:srgbClr val="FFFFFF"/>
                </a:solidFill>
                <a:latin typeface="Montserrat Classic Bold"/>
              </a:rPr>
              <a:t>not be shortest</a:t>
            </a:r>
            <a:r>
              <a:rPr lang="en-US" sz="2770" spc="77">
                <a:solidFill>
                  <a:srgbClr val="FFFFFF"/>
                </a:solidFill>
                <a:latin typeface="Montserrat Classic Bold"/>
              </a:rPr>
              <a:t> .</a:t>
            </a:r>
          </a:p>
          <a:p>
            <a:pPr>
              <a:lnSpc>
                <a:spcPts val="4128"/>
              </a:lnSpc>
            </a:pPr>
            <a:endParaRPr lang="en-US" sz="2770" spc="77">
              <a:solidFill>
                <a:srgbClr val="FFFFFF"/>
              </a:solidFill>
              <a:latin typeface="Montserrat Classic Bold"/>
            </a:endParaRPr>
          </a:p>
          <a:p>
            <a:pPr marL="598255" lvl="1" indent="-299127">
              <a:lnSpc>
                <a:spcPts val="4128"/>
              </a:lnSpc>
              <a:buFont typeface="Arial"/>
              <a:buChar char="•"/>
            </a:pPr>
            <a:r>
              <a:rPr lang="en-US" sz="2770" spc="77">
                <a:solidFill>
                  <a:srgbClr val="FFFFFF"/>
                </a:solidFill>
                <a:latin typeface="Montserrat Classic"/>
              </a:rPr>
              <a:t> DFS algorithm is </a:t>
            </a:r>
            <a:r>
              <a:rPr lang="en-US" sz="2770" u="sng" spc="77">
                <a:solidFill>
                  <a:srgbClr val="FFFFFF"/>
                </a:solidFill>
                <a:latin typeface="Montserrat Classic Bold"/>
              </a:rPr>
              <a:t>unweighted</a:t>
            </a:r>
            <a:r>
              <a:rPr lang="en-US" sz="2770" spc="77">
                <a:solidFill>
                  <a:srgbClr val="FFFFFF"/>
                </a:solidFill>
                <a:latin typeface="Montserrat Classic"/>
              </a:rPr>
              <a:t> and </a:t>
            </a:r>
            <a:r>
              <a:rPr lang="en-US" sz="2770" u="sng" spc="77">
                <a:solidFill>
                  <a:srgbClr val="FFFFFF"/>
                </a:solidFill>
                <a:latin typeface="Montserrat Classic Bold"/>
              </a:rPr>
              <a:t>does not guarantees the shortest path</a:t>
            </a:r>
            <a:r>
              <a:rPr lang="en-US" sz="2770" spc="77">
                <a:solidFill>
                  <a:srgbClr val="FFFFFF"/>
                </a:solidFill>
                <a:latin typeface="Montserrat Classic"/>
              </a:rPr>
              <a:t>.</a:t>
            </a:r>
          </a:p>
          <a:p>
            <a:pPr>
              <a:lnSpc>
                <a:spcPts val="3879"/>
              </a:lnSpc>
            </a:pPr>
            <a:endParaRPr lang="en-US" sz="2770" spc="77">
              <a:solidFill>
                <a:srgbClr val="FFFFFF"/>
              </a:solidFill>
              <a:latin typeface="Montserrat Classic"/>
            </a:endParaRPr>
          </a:p>
        </p:txBody>
      </p:sp>
      <p:sp>
        <p:nvSpPr>
          <p:cNvPr id="4" name="Freeform 4"/>
          <p:cNvSpPr/>
          <p:nvPr/>
        </p:nvSpPr>
        <p:spPr>
          <a:xfrm>
            <a:off x="13438641" y="241607"/>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5" name="Freeform 5"/>
          <p:cNvSpPr/>
          <p:nvPr/>
        </p:nvSpPr>
        <p:spPr>
          <a:xfrm>
            <a:off x="3227817" y="1337035"/>
            <a:ext cx="11275739" cy="6342603"/>
          </a:xfrm>
          <a:custGeom>
            <a:avLst/>
            <a:gdLst/>
            <a:ahLst/>
            <a:cxnLst/>
            <a:rect l="l" t="t" r="r" b="b"/>
            <a:pathLst>
              <a:path w="11275739" h="6342603">
                <a:moveTo>
                  <a:pt x="0" y="0"/>
                </a:moveTo>
                <a:lnTo>
                  <a:pt x="11275739" y="0"/>
                </a:lnTo>
                <a:lnTo>
                  <a:pt x="11275739" y="6342603"/>
                </a:lnTo>
                <a:lnTo>
                  <a:pt x="0" y="6342603"/>
                </a:lnTo>
                <a:lnTo>
                  <a:pt x="0" y="0"/>
                </a:lnTo>
                <a:close/>
              </a:path>
            </a:pathLst>
          </a:custGeom>
          <a:blipFill>
            <a:blip r:embed="rId4"/>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573406" y="2068271"/>
            <a:ext cx="14720661" cy="7190029"/>
          </a:xfrm>
          <a:prstGeom prst="rect">
            <a:avLst/>
          </a:prstGeom>
        </p:spPr>
        <p:txBody>
          <a:bodyPr lIns="0" tIns="0" rIns="0" bIns="0" rtlCol="0" anchor="t">
            <a:spAutoFit/>
          </a:bodyPr>
          <a:lstStyle/>
          <a:p>
            <a:pPr marL="749446" lvl="1" indent="-374723">
              <a:lnSpc>
                <a:spcPts val="5797"/>
              </a:lnSpc>
              <a:buFont typeface="Arial"/>
              <a:buChar char="•"/>
            </a:pPr>
            <a:r>
              <a:rPr lang="en-US" sz="3471">
                <a:solidFill>
                  <a:srgbClr val="FFFFFF"/>
                </a:solidFill>
                <a:latin typeface="Montserrat Classic"/>
              </a:rPr>
              <a:t>Our Path Finder Visualizer project offers a powerful and interactive tool for understanding and exploring path-finding algorithms. Throughout this presentation, we have highlighted the aim &amp; objectives , technologies used, working of algorithms and the numerous benefits it provides to various users.</a:t>
            </a:r>
          </a:p>
          <a:p>
            <a:pPr>
              <a:lnSpc>
                <a:spcPts val="5797"/>
              </a:lnSpc>
            </a:pPr>
            <a:endParaRPr lang="en-US" sz="3471">
              <a:solidFill>
                <a:srgbClr val="FFFFFF"/>
              </a:solidFill>
              <a:latin typeface="Montserrat Classic"/>
            </a:endParaRPr>
          </a:p>
          <a:p>
            <a:pPr marL="749446" lvl="1" indent="-374723">
              <a:lnSpc>
                <a:spcPts val="5797"/>
              </a:lnSpc>
              <a:buFont typeface="Arial"/>
              <a:buChar char="•"/>
            </a:pPr>
            <a:r>
              <a:rPr lang="en-US" sz="3471">
                <a:solidFill>
                  <a:srgbClr val="FFFFFF"/>
                </a:solidFill>
                <a:latin typeface="Montserrat Classic"/>
              </a:rPr>
              <a:t>By developing this visualizer, we aimed to bridge the gap between theory and practice, allowing users to witness the inner workings of path-finding algorithms firsthand.</a:t>
            </a:r>
          </a:p>
          <a:p>
            <a:pPr>
              <a:lnSpc>
                <a:spcPts val="4985"/>
              </a:lnSpc>
            </a:pPr>
            <a:endParaRPr lang="en-US" sz="3471">
              <a:solidFill>
                <a:srgbClr val="FFFFFF"/>
              </a:solidFill>
              <a:latin typeface="Montserrat Classic"/>
            </a:endParaRPr>
          </a:p>
        </p:txBody>
      </p:sp>
      <p:sp>
        <p:nvSpPr>
          <p:cNvPr id="3" name="Freeform 3"/>
          <p:cNvSpPr/>
          <p:nvPr/>
        </p:nvSpPr>
        <p:spPr>
          <a:xfrm>
            <a:off x="4516843" y="516343"/>
            <a:ext cx="9254314" cy="9254314"/>
          </a:xfrm>
          <a:custGeom>
            <a:avLst/>
            <a:gdLst/>
            <a:ahLst/>
            <a:cxnLst/>
            <a:rect l="l" t="t" r="r" b="b"/>
            <a:pathLst>
              <a:path w="9254314" h="9254314">
                <a:moveTo>
                  <a:pt x="0" y="0"/>
                </a:moveTo>
                <a:lnTo>
                  <a:pt x="9254314" y="0"/>
                </a:lnTo>
                <a:lnTo>
                  <a:pt x="9254314" y="9254314"/>
                </a:lnTo>
                <a:lnTo>
                  <a:pt x="0" y="9254314"/>
                </a:lnTo>
                <a:lnTo>
                  <a:pt x="0"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581016"/>
            <a:ext cx="6152461" cy="980774"/>
          </a:xfrm>
          <a:prstGeom prst="rect">
            <a:avLst/>
          </a:prstGeom>
        </p:spPr>
        <p:txBody>
          <a:bodyPr lIns="0" tIns="0" rIns="0" bIns="0" rtlCol="0" anchor="t">
            <a:spAutoFit/>
          </a:bodyPr>
          <a:lstStyle/>
          <a:p>
            <a:pPr algn="ctr">
              <a:lnSpc>
                <a:spcPts val="8557"/>
              </a:lnSpc>
            </a:pPr>
            <a:r>
              <a:rPr lang="en-US" sz="4862" u="sng">
                <a:solidFill>
                  <a:srgbClr val="5CE1E6">
                    <a:alpha val="87843"/>
                  </a:srgbClr>
                </a:solidFill>
                <a:latin typeface="Montserrat"/>
              </a:rPr>
              <a:t>CONCLUSION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401864" y="1980149"/>
            <a:ext cx="14420665" cy="12937666"/>
          </a:xfrm>
          <a:prstGeom prst="rect">
            <a:avLst/>
          </a:prstGeom>
        </p:spPr>
        <p:txBody>
          <a:bodyPr lIns="0" tIns="0" rIns="0" bIns="0" rtlCol="0" anchor="t">
            <a:spAutoFit/>
          </a:bodyPr>
          <a:lstStyle/>
          <a:p>
            <a:pPr marL="786543" lvl="1" indent="-393271">
              <a:lnSpc>
                <a:spcPts val="5100"/>
              </a:lnSpc>
              <a:buFont typeface="Arial"/>
              <a:buChar char="•"/>
            </a:pPr>
            <a:r>
              <a:rPr lang="en-US" sz="3643" u="sng" dirty="0">
                <a:solidFill>
                  <a:srgbClr val="FFFFFF"/>
                </a:solidFill>
                <a:latin typeface="Montserrat Classic"/>
              </a:rPr>
              <a:t>https://www.geeksforgeeks.org/dijkstras-shortest-path-algorithm-greedy-algo-7/</a:t>
            </a:r>
          </a:p>
          <a:p>
            <a:pPr>
              <a:lnSpc>
                <a:spcPts val="5100"/>
              </a:lnSpc>
            </a:pPr>
            <a:endParaRPr lang="en-US" sz="3643" u="sng" dirty="0">
              <a:solidFill>
                <a:srgbClr val="FFFFFF"/>
              </a:solidFill>
              <a:latin typeface="Montserrat Classic"/>
            </a:endParaRPr>
          </a:p>
          <a:p>
            <a:pPr marL="786543" lvl="1" indent="-393271">
              <a:lnSpc>
                <a:spcPts val="5100"/>
              </a:lnSpc>
              <a:buFont typeface="Arial"/>
              <a:buChar char="•"/>
            </a:pPr>
            <a:r>
              <a:rPr lang="en-US" sz="3643" u="sng" dirty="0">
                <a:solidFill>
                  <a:schemeClr val="bg1"/>
                </a:solidFill>
                <a:latin typeface="Montserrat Classic"/>
                <a:hlinkClick r:id="rId2" tooltip="https://www.geeksforgeeks.org/a-search-algorithm/">
                  <a:extLst>
                    <a:ext uri="{A12FA001-AC4F-418D-AE19-62706E023703}">
                      <ahyp:hlinkClr xmlns:ahyp="http://schemas.microsoft.com/office/drawing/2018/hyperlinkcolor" val="tx"/>
                    </a:ext>
                  </a:extLst>
                </a:hlinkClick>
              </a:rPr>
              <a:t>https://www.geeksforgeeks.org/a-search-algorithm/</a:t>
            </a:r>
          </a:p>
          <a:p>
            <a:pPr>
              <a:lnSpc>
                <a:spcPts val="5100"/>
              </a:lnSpc>
            </a:pPr>
            <a:endParaRPr lang="en-US" sz="3643" u="sng" dirty="0">
              <a:solidFill>
                <a:schemeClr val="bg1"/>
              </a:solidFill>
              <a:latin typeface="Montserrat Classic"/>
              <a:hlinkClick r:id="rId2" tooltip="https://www.geeksforgeeks.org/a-search-algorithm/">
                <a:extLst>
                  <a:ext uri="{A12FA001-AC4F-418D-AE19-62706E023703}">
                    <ahyp:hlinkClr xmlns:ahyp="http://schemas.microsoft.com/office/drawing/2018/hyperlinkcolor" val="tx"/>
                  </a:ext>
                </a:extLst>
              </a:hlinkClick>
            </a:endParaRPr>
          </a:p>
          <a:p>
            <a:pPr marL="786543" lvl="1" indent="-393271">
              <a:lnSpc>
                <a:spcPts val="5100"/>
              </a:lnSpc>
              <a:buFont typeface="Arial"/>
              <a:buChar char="•"/>
            </a:pPr>
            <a:r>
              <a:rPr lang="en-US" sz="3643" u="sng" dirty="0">
                <a:solidFill>
                  <a:schemeClr val="bg1"/>
                </a:solidFill>
                <a:latin typeface="Montserrat Classic"/>
                <a:hlinkClick r:id="rId3" tooltip="https://www.geeksforgeeks.org/breadth-first-search-or-bfs-for-a-graph/">
                  <a:extLst>
                    <a:ext uri="{A12FA001-AC4F-418D-AE19-62706E023703}">
                      <ahyp:hlinkClr xmlns:ahyp="http://schemas.microsoft.com/office/drawing/2018/hyperlinkcolor" val="tx"/>
                    </a:ext>
                  </a:extLst>
                </a:hlinkClick>
              </a:rPr>
              <a:t>https://www.geeksforgeeks.org/breadth-first-search-or-bfs-for-a-graph/</a:t>
            </a:r>
          </a:p>
          <a:p>
            <a:pPr>
              <a:lnSpc>
                <a:spcPts val="5100"/>
              </a:lnSpc>
            </a:pPr>
            <a:endParaRPr lang="en-US" sz="3643" u="sng" dirty="0">
              <a:solidFill>
                <a:schemeClr val="bg1"/>
              </a:solidFill>
              <a:latin typeface="Montserrat Classic"/>
              <a:hlinkClick r:id="rId3" tooltip="https://www.geeksforgeeks.org/breadth-first-search-or-bfs-for-a-graph/">
                <a:extLst>
                  <a:ext uri="{A12FA001-AC4F-418D-AE19-62706E023703}">
                    <ahyp:hlinkClr xmlns:ahyp="http://schemas.microsoft.com/office/drawing/2018/hyperlinkcolor" val="tx"/>
                  </a:ext>
                </a:extLst>
              </a:hlinkClick>
            </a:endParaRPr>
          </a:p>
          <a:p>
            <a:pPr marL="786543" lvl="1" indent="-393271">
              <a:lnSpc>
                <a:spcPts val="5100"/>
              </a:lnSpc>
              <a:buFont typeface="Arial"/>
              <a:buChar char="•"/>
            </a:pPr>
            <a:r>
              <a:rPr lang="en-US" sz="3643" u="sng" dirty="0">
                <a:solidFill>
                  <a:schemeClr val="bg1"/>
                </a:solidFill>
                <a:latin typeface="Montserrat Classic"/>
              </a:rPr>
              <a:t>https://w</a:t>
            </a:r>
            <a:r>
              <a:rPr lang="en-US" sz="3643" u="sng" dirty="0">
                <a:solidFill>
                  <a:schemeClr val="bg1"/>
                </a:solidFill>
                <a:latin typeface="Montserrat Classic"/>
                <a:hlinkClick r:id="rId3" tooltip="https://www.geeksforgeeks.org/breadth-first-search-or-bfs-for-a-graph/">
                  <a:extLst>
                    <a:ext uri="{A12FA001-AC4F-418D-AE19-62706E023703}">
                      <ahyp:hlinkClr xmlns:ahyp="http://schemas.microsoft.com/office/drawing/2018/hyperlinkcolor" val="tx"/>
                    </a:ext>
                  </a:extLst>
                </a:hlinkClick>
              </a:rPr>
              <a:t>w</a:t>
            </a:r>
            <a:r>
              <a:rPr lang="en-US" sz="3643" u="sng" dirty="0">
                <a:solidFill>
                  <a:schemeClr val="bg1"/>
                </a:solidFill>
                <a:latin typeface="Montserrat Classic"/>
              </a:rPr>
              <a:t>w.geeksforgeeks.org/breadth-first-search-or-bfs-for-a-graph/</a:t>
            </a: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a:p>
            <a:pPr>
              <a:lnSpc>
                <a:spcPts val="5100"/>
              </a:lnSpc>
            </a:pPr>
            <a:endParaRPr lang="en-US" sz="3643" u="sng" dirty="0">
              <a:solidFill>
                <a:srgbClr val="FFFFFF"/>
              </a:solidFill>
              <a:latin typeface="Montserrat Classic"/>
            </a:endParaRPr>
          </a:p>
        </p:txBody>
      </p:sp>
      <p:sp>
        <p:nvSpPr>
          <p:cNvPr id="3" name="Freeform 3"/>
          <p:cNvSpPr/>
          <p:nvPr/>
        </p:nvSpPr>
        <p:spPr>
          <a:xfrm>
            <a:off x="4320690" y="1560231"/>
            <a:ext cx="8145441" cy="8101011"/>
          </a:xfrm>
          <a:custGeom>
            <a:avLst/>
            <a:gdLst/>
            <a:ahLst/>
            <a:cxnLst/>
            <a:rect l="l" t="t" r="r" b="b"/>
            <a:pathLst>
              <a:path w="8145441" h="8101011">
                <a:moveTo>
                  <a:pt x="0" y="0"/>
                </a:moveTo>
                <a:lnTo>
                  <a:pt x="8145441" y="0"/>
                </a:lnTo>
                <a:lnTo>
                  <a:pt x="8145441" y="8101011"/>
                </a:lnTo>
                <a:lnTo>
                  <a:pt x="0" y="8101011"/>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046563" y="565238"/>
            <a:ext cx="13497923" cy="994993"/>
          </a:xfrm>
          <a:prstGeom prst="rect">
            <a:avLst/>
          </a:prstGeom>
        </p:spPr>
        <p:txBody>
          <a:bodyPr lIns="0" tIns="0" rIns="0" bIns="0" rtlCol="0" anchor="t">
            <a:spAutoFit/>
          </a:bodyPr>
          <a:lstStyle/>
          <a:p>
            <a:pPr>
              <a:lnSpc>
                <a:spcPts val="8612"/>
              </a:lnSpc>
            </a:pPr>
            <a:r>
              <a:rPr lang="en-US" sz="4893" u="sng">
                <a:solidFill>
                  <a:srgbClr val="5CE1E6">
                    <a:alpha val="87843"/>
                  </a:srgbClr>
                </a:solidFill>
                <a:latin typeface="Montserrat"/>
              </a:rPr>
              <a:t>REFERENCES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384469" y="1028700"/>
            <a:ext cx="17903531" cy="8437039"/>
          </a:xfrm>
          <a:custGeom>
            <a:avLst/>
            <a:gdLst/>
            <a:ahLst/>
            <a:cxnLst/>
            <a:rect l="l" t="t" r="r" b="b"/>
            <a:pathLst>
              <a:path w="17903531" h="8437039">
                <a:moveTo>
                  <a:pt x="0" y="0"/>
                </a:moveTo>
                <a:lnTo>
                  <a:pt x="17903531" y="0"/>
                </a:lnTo>
                <a:lnTo>
                  <a:pt x="17903531" y="8437039"/>
                </a:lnTo>
                <a:lnTo>
                  <a:pt x="0" y="8437039"/>
                </a:lnTo>
                <a:lnTo>
                  <a:pt x="0" y="0"/>
                </a:lnTo>
                <a:close/>
              </a:path>
            </a:pathLst>
          </a:custGeom>
          <a:blipFill>
            <a:blip r:embed="rId2">
              <a:alphaModFix amt="12000"/>
            </a:blip>
            <a:stretch>
              <a:fillRect/>
            </a:stretch>
          </a:blipFill>
        </p:spPr>
      </p:sp>
      <p:sp>
        <p:nvSpPr>
          <p:cNvPr id="3" name="TextBox 3"/>
          <p:cNvSpPr txBox="1"/>
          <p:nvPr/>
        </p:nvSpPr>
        <p:spPr>
          <a:xfrm>
            <a:off x="1501813" y="2588035"/>
            <a:ext cx="14506055" cy="5871258"/>
          </a:xfrm>
          <a:prstGeom prst="rect">
            <a:avLst/>
          </a:prstGeom>
        </p:spPr>
        <p:txBody>
          <a:bodyPr lIns="0" tIns="0" rIns="0" bIns="0" rtlCol="0" anchor="t">
            <a:spAutoFit/>
          </a:bodyPr>
          <a:lstStyle/>
          <a:p>
            <a:pPr>
              <a:lnSpc>
                <a:spcPts val="7872"/>
              </a:lnSpc>
            </a:pPr>
            <a:r>
              <a:rPr lang="en-US" sz="3996" spc="87">
                <a:solidFill>
                  <a:srgbClr val="FFFFFF">
                    <a:alpha val="98824"/>
                  </a:srgbClr>
                </a:solidFill>
                <a:latin typeface="Montserrat Classic"/>
              </a:rPr>
              <a:t>Path Finder Visualizer project aims to bridge this knowledge gap and make path-finding algorithms accessible to everyone. Through an intuitive and interactive interface, users can explore and experiment with different path-finding techniques, gaining a deeper understanding of their inner workings.</a:t>
            </a:r>
          </a:p>
        </p:txBody>
      </p:sp>
      <p:sp>
        <p:nvSpPr>
          <p:cNvPr id="4" name="TextBox 4"/>
          <p:cNvSpPr txBox="1"/>
          <p:nvPr/>
        </p:nvSpPr>
        <p:spPr>
          <a:xfrm>
            <a:off x="384469" y="402616"/>
            <a:ext cx="837037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1301261" y="1028700"/>
            <a:ext cx="16120875" cy="6649861"/>
          </a:xfrm>
          <a:custGeom>
            <a:avLst/>
            <a:gdLst/>
            <a:ahLst/>
            <a:cxnLst/>
            <a:rect l="l" t="t" r="r" b="b"/>
            <a:pathLst>
              <a:path w="16120875" h="6649861">
                <a:moveTo>
                  <a:pt x="0" y="0"/>
                </a:moveTo>
                <a:lnTo>
                  <a:pt x="16120875" y="0"/>
                </a:lnTo>
                <a:lnTo>
                  <a:pt x="16120875" y="6649861"/>
                </a:lnTo>
                <a:lnTo>
                  <a:pt x="0" y="6649861"/>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181169" y="1585472"/>
            <a:ext cx="15925661" cy="7904217"/>
          </a:xfrm>
          <a:prstGeom prst="rect">
            <a:avLst/>
          </a:prstGeom>
        </p:spPr>
        <p:txBody>
          <a:bodyPr lIns="0" tIns="0" rIns="0" bIns="0" rtlCol="0" anchor="t">
            <a:spAutoFit/>
          </a:bodyPr>
          <a:lstStyle/>
          <a:p>
            <a:pPr marL="826613" lvl="1" indent="-413306">
              <a:lnSpc>
                <a:spcPts val="7006"/>
              </a:lnSpc>
              <a:buFont typeface="Arial"/>
              <a:buChar char="•"/>
            </a:pPr>
            <a:r>
              <a:rPr lang="en-US" sz="3828" spc="107">
                <a:solidFill>
                  <a:srgbClr val="FFFFFF"/>
                </a:solidFill>
                <a:latin typeface="Montserrat Classic"/>
              </a:rPr>
              <a:t>To develop a pathfinding visualizer project that demonstrates various pathfinding algorithms in action.</a:t>
            </a:r>
          </a:p>
          <a:p>
            <a:pPr marL="826613" lvl="1" indent="-413306">
              <a:lnSpc>
                <a:spcPts val="7006"/>
              </a:lnSpc>
              <a:buFont typeface="Arial"/>
              <a:buChar char="•"/>
            </a:pPr>
            <a:r>
              <a:rPr lang="en-US" sz="3828" spc="107">
                <a:solidFill>
                  <a:srgbClr val="FFFFFF"/>
                </a:solidFill>
                <a:latin typeface="Montserrat Classic"/>
              </a:rPr>
              <a:t>To provide a visual representation of how different algorithms explore and evaluate paths in a grid or graph.</a:t>
            </a:r>
          </a:p>
          <a:p>
            <a:pPr marL="826613" lvl="1" indent="-413306">
              <a:lnSpc>
                <a:spcPts val="7006"/>
              </a:lnSpc>
              <a:buFont typeface="Arial"/>
              <a:buChar char="•"/>
            </a:pPr>
            <a:r>
              <a:rPr lang="en-US" sz="3828" spc="107">
                <a:solidFill>
                  <a:srgbClr val="FFFFFF"/>
                </a:solidFill>
                <a:latin typeface="Montserrat Classic"/>
              </a:rPr>
              <a:t>To enhance understanding and intuition about pathfinding algorithms through interactive visualization.</a:t>
            </a:r>
          </a:p>
          <a:p>
            <a:pPr marL="826613" lvl="1" indent="-413306">
              <a:lnSpc>
                <a:spcPts val="7006"/>
              </a:lnSpc>
              <a:buFont typeface="Arial"/>
              <a:buChar char="•"/>
            </a:pPr>
            <a:r>
              <a:rPr lang="en-US" sz="3828" spc="107">
                <a:solidFill>
                  <a:srgbClr val="FFFFFF"/>
                </a:solidFill>
                <a:latin typeface="Montserrat Classic"/>
              </a:rPr>
              <a:t>To create a user-friendly interface that allows users to interact with the visualizer and customize the grid and algorithm parameters.</a:t>
            </a:r>
          </a:p>
        </p:txBody>
      </p:sp>
      <p:sp>
        <p:nvSpPr>
          <p:cNvPr id="3" name="Freeform 3"/>
          <p:cNvSpPr/>
          <p:nvPr/>
        </p:nvSpPr>
        <p:spPr>
          <a:xfrm>
            <a:off x="3927088" y="338021"/>
            <a:ext cx="9610958" cy="9610958"/>
          </a:xfrm>
          <a:custGeom>
            <a:avLst/>
            <a:gdLst/>
            <a:ahLst/>
            <a:cxnLst/>
            <a:rect l="l" t="t" r="r" b="b"/>
            <a:pathLst>
              <a:path w="9610958" h="9610958">
                <a:moveTo>
                  <a:pt x="0" y="0"/>
                </a:moveTo>
                <a:lnTo>
                  <a:pt x="9610958" y="0"/>
                </a:lnTo>
                <a:lnTo>
                  <a:pt x="9610958" y="9610958"/>
                </a:lnTo>
                <a:lnTo>
                  <a:pt x="0" y="9610958"/>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05496" y="88061"/>
            <a:ext cx="9968465" cy="1195245"/>
          </a:xfrm>
          <a:prstGeom prst="rect">
            <a:avLst/>
          </a:prstGeom>
        </p:spPr>
        <p:txBody>
          <a:bodyPr lIns="0" tIns="0" rIns="0" bIns="0" rtlCol="0" anchor="t">
            <a:spAutoFit/>
          </a:bodyPr>
          <a:lstStyle/>
          <a:p>
            <a:pPr algn="ctr">
              <a:lnSpc>
                <a:spcPts val="10257"/>
              </a:lnSpc>
            </a:pPr>
            <a:r>
              <a:rPr lang="en-US" sz="5827" u="sng">
                <a:solidFill>
                  <a:srgbClr val="5CE1E6">
                    <a:alpha val="87843"/>
                  </a:srgbClr>
                </a:solidFill>
                <a:latin typeface="Montserrat"/>
              </a:rPr>
              <a:t>AIM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028700" y="1417849"/>
            <a:ext cx="14411452" cy="7840451"/>
          </a:xfrm>
          <a:prstGeom prst="rect">
            <a:avLst/>
          </a:prstGeom>
        </p:spPr>
        <p:txBody>
          <a:bodyPr lIns="0" tIns="0" rIns="0" bIns="0" rtlCol="0" anchor="t">
            <a:spAutoFit/>
          </a:bodyPr>
          <a:lstStyle/>
          <a:p>
            <a:pPr marL="697416" lvl="1" indent="-348708">
              <a:lnSpc>
                <a:spcPts val="6331"/>
              </a:lnSpc>
              <a:buFont typeface="Arial"/>
              <a:buChar char="•"/>
            </a:pPr>
            <a:r>
              <a:rPr lang="en-US" sz="3230">
                <a:solidFill>
                  <a:srgbClr val="FFFFFF"/>
                </a:solidFill>
                <a:latin typeface="Montserrat Classic"/>
              </a:rPr>
              <a:t>Implement a grid or graph representation for the pathfinding algorithms to operate on.</a:t>
            </a:r>
          </a:p>
          <a:p>
            <a:pPr marL="697416" lvl="1" indent="-348708">
              <a:lnSpc>
                <a:spcPts val="6331"/>
              </a:lnSpc>
              <a:buFont typeface="Arial"/>
              <a:buChar char="•"/>
            </a:pPr>
            <a:r>
              <a:rPr lang="en-US" sz="3230">
                <a:solidFill>
                  <a:srgbClr val="FFFFFF"/>
                </a:solidFill>
                <a:latin typeface="Montserrat Classic"/>
              </a:rPr>
              <a:t>Implement popular pathfinding algorithms, such as Dijkstra's algorithm, A* algorithm, and Breadth-First Search (BFS),Depth First Search(DFS).</a:t>
            </a:r>
          </a:p>
          <a:p>
            <a:pPr marL="697416" lvl="1" indent="-348708">
              <a:lnSpc>
                <a:spcPts val="6331"/>
              </a:lnSpc>
              <a:buFont typeface="Arial"/>
              <a:buChar char="•"/>
            </a:pPr>
            <a:r>
              <a:rPr lang="en-US" sz="3230">
                <a:solidFill>
                  <a:srgbClr val="FFFFFF"/>
                </a:solidFill>
                <a:latin typeface="Montserrat Classic"/>
              </a:rPr>
              <a:t>Visualize the step-by-step process of each algorithm by highlighting the cells or nodes being explored, visited, and part of the final path.</a:t>
            </a:r>
          </a:p>
          <a:p>
            <a:pPr marL="660008" lvl="1" indent="-330004">
              <a:lnSpc>
                <a:spcPts val="5991"/>
              </a:lnSpc>
              <a:buFont typeface="Arial"/>
              <a:buChar char="•"/>
            </a:pPr>
            <a:r>
              <a:rPr lang="en-US" sz="3057">
                <a:solidFill>
                  <a:srgbClr val="FFFFFF"/>
                </a:solidFill>
                <a:latin typeface="Montserrat Classic"/>
              </a:rPr>
              <a:t>Allow user interaction to set the start and end points, add obstacles or walls, and trigger the execution of the pathfinding algorithms.</a:t>
            </a:r>
          </a:p>
        </p:txBody>
      </p:sp>
      <p:sp>
        <p:nvSpPr>
          <p:cNvPr id="3" name="Freeform 3"/>
          <p:cNvSpPr/>
          <p:nvPr/>
        </p:nvSpPr>
        <p:spPr>
          <a:xfrm>
            <a:off x="3206380" y="1466450"/>
            <a:ext cx="10850288" cy="8354721"/>
          </a:xfrm>
          <a:custGeom>
            <a:avLst/>
            <a:gdLst/>
            <a:ahLst/>
            <a:cxnLst/>
            <a:rect l="l" t="t" r="r" b="b"/>
            <a:pathLst>
              <a:path w="10850288" h="8354721">
                <a:moveTo>
                  <a:pt x="0" y="0"/>
                </a:moveTo>
                <a:lnTo>
                  <a:pt x="10850288" y="0"/>
                </a:lnTo>
                <a:lnTo>
                  <a:pt x="10850288" y="8354721"/>
                </a:lnTo>
                <a:lnTo>
                  <a:pt x="0" y="8354721"/>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74875" y="223851"/>
            <a:ext cx="837037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OBJECTIVE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rot="-5400000">
            <a:off x="4207878" y="-3703336"/>
            <a:ext cx="9524998" cy="17754600"/>
          </a:xfrm>
          <a:custGeom>
            <a:avLst/>
            <a:gdLst/>
            <a:ahLst/>
            <a:cxnLst/>
            <a:rect l="l" t="t" r="r" b="b"/>
            <a:pathLst>
              <a:path w="14668209" h="17259300">
                <a:moveTo>
                  <a:pt x="0" y="0"/>
                </a:moveTo>
                <a:lnTo>
                  <a:pt x="14668209" y="0"/>
                </a:lnTo>
                <a:lnTo>
                  <a:pt x="14668209" y="17259300"/>
                </a:lnTo>
                <a:lnTo>
                  <a:pt x="0" y="17259300"/>
                </a:lnTo>
                <a:lnTo>
                  <a:pt x="0" y="0"/>
                </a:lnTo>
                <a:close/>
              </a:path>
            </a:pathLst>
          </a:custGeom>
          <a:blipFill>
            <a:blip r:embed="rId2">
              <a:alphaModFix amt="30000"/>
            </a:blip>
            <a:stretch>
              <a:fillRect/>
            </a:stretch>
          </a:blipFill>
        </p:spPr>
      </p:sp>
      <p:sp>
        <p:nvSpPr>
          <p:cNvPr id="3" name="TextBox 3"/>
          <p:cNvSpPr txBox="1"/>
          <p:nvPr/>
        </p:nvSpPr>
        <p:spPr>
          <a:xfrm>
            <a:off x="1224807" y="402616"/>
            <a:ext cx="10872953" cy="994993"/>
          </a:xfrm>
          <a:prstGeom prst="rect">
            <a:avLst/>
          </a:prstGeom>
        </p:spPr>
        <p:txBody>
          <a:bodyPr lIns="0" tIns="0" rIns="0" bIns="0" rtlCol="0" anchor="t">
            <a:spAutoFit/>
          </a:bodyPr>
          <a:lstStyle/>
          <a:p>
            <a:pPr algn="ctr">
              <a:lnSpc>
                <a:spcPts val="8612"/>
              </a:lnSpc>
            </a:pPr>
            <a:r>
              <a:rPr lang="en-US" sz="4893" u="sng" dirty="0">
                <a:solidFill>
                  <a:srgbClr val="5CE1E6">
                    <a:alpha val="87843"/>
                  </a:srgbClr>
                </a:solidFill>
                <a:latin typeface="Montserrat"/>
              </a:rPr>
              <a:t>TECHNOLOGIES  IMPLEMENTED :</a:t>
            </a:r>
          </a:p>
        </p:txBody>
      </p:sp>
      <p:sp>
        <p:nvSpPr>
          <p:cNvPr id="4" name="TextBox 4"/>
          <p:cNvSpPr txBox="1"/>
          <p:nvPr/>
        </p:nvSpPr>
        <p:spPr>
          <a:xfrm>
            <a:off x="1224807" y="1881451"/>
            <a:ext cx="15491141" cy="4395906"/>
          </a:xfrm>
          <a:prstGeom prst="rect">
            <a:avLst/>
          </a:prstGeom>
        </p:spPr>
        <p:txBody>
          <a:bodyPr lIns="0" tIns="0" rIns="0" bIns="0" rtlCol="0" anchor="t">
            <a:spAutoFit/>
          </a:bodyPr>
          <a:lstStyle/>
          <a:p>
            <a:pPr marL="789875" lvl="1" indent="-394938">
              <a:lnSpc>
                <a:spcPts val="8926"/>
              </a:lnSpc>
              <a:buFont typeface="Arial"/>
              <a:buChar char="•"/>
            </a:pPr>
            <a:r>
              <a:rPr lang="en-US" sz="3658">
                <a:solidFill>
                  <a:srgbClr val="FFFFFF"/>
                </a:solidFill>
                <a:latin typeface="Montserrat Classic"/>
              </a:rPr>
              <a:t> HTML</a:t>
            </a:r>
          </a:p>
          <a:p>
            <a:pPr marL="789875" lvl="1" indent="-394938">
              <a:lnSpc>
                <a:spcPts val="8926"/>
              </a:lnSpc>
              <a:buFont typeface="Arial"/>
              <a:buChar char="•"/>
            </a:pPr>
            <a:r>
              <a:rPr lang="en-US" sz="3658">
                <a:solidFill>
                  <a:srgbClr val="FFFFFF"/>
                </a:solidFill>
                <a:latin typeface="Montserrat Classic"/>
              </a:rPr>
              <a:t>CSS</a:t>
            </a:r>
          </a:p>
          <a:p>
            <a:pPr marL="789875" lvl="1" indent="-394938">
              <a:lnSpc>
                <a:spcPts val="8926"/>
              </a:lnSpc>
              <a:buFont typeface="Arial"/>
              <a:buChar char="•"/>
            </a:pPr>
            <a:r>
              <a:rPr lang="en-US" sz="3658">
                <a:solidFill>
                  <a:srgbClr val="FFFFFF"/>
                </a:solidFill>
                <a:latin typeface="Montserrat Classic"/>
              </a:rPr>
              <a:t>JAVASCRIPT</a:t>
            </a:r>
          </a:p>
          <a:p>
            <a:pPr>
              <a:lnSpc>
                <a:spcPts val="8926"/>
              </a:lnSpc>
            </a:pPr>
            <a:endParaRPr lang="en-US" sz="3658">
              <a:solidFill>
                <a:srgbClr val="FFFFFF"/>
              </a:solidFill>
              <a:latin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173711" y="402616"/>
            <a:ext cx="837037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HTML :</a:t>
            </a:r>
          </a:p>
        </p:txBody>
      </p:sp>
      <p:sp>
        <p:nvSpPr>
          <p:cNvPr id="3" name="TextBox 3"/>
          <p:cNvSpPr txBox="1"/>
          <p:nvPr/>
        </p:nvSpPr>
        <p:spPr>
          <a:xfrm>
            <a:off x="6598142" y="998086"/>
            <a:ext cx="10661158" cy="8478440"/>
          </a:xfrm>
          <a:prstGeom prst="rect">
            <a:avLst/>
          </a:prstGeom>
        </p:spPr>
        <p:txBody>
          <a:bodyPr lIns="0" tIns="0" rIns="0" bIns="0" rtlCol="0" anchor="t">
            <a:spAutoFit/>
          </a:bodyPr>
          <a:lstStyle/>
          <a:p>
            <a:pPr marL="779798" lvl="1" indent="-389899">
              <a:lnSpc>
                <a:spcPts val="6754"/>
              </a:lnSpc>
              <a:buFont typeface="Arial"/>
              <a:buChar char="•"/>
            </a:pPr>
            <a:r>
              <a:rPr lang="en-US" sz="3611">
                <a:solidFill>
                  <a:srgbClr val="FFFFFF"/>
                </a:solidFill>
                <a:latin typeface="Montserrat Classic"/>
              </a:rPr>
              <a:t>HTML is a fundamental language for creating the structure and content of web pages. </a:t>
            </a:r>
          </a:p>
          <a:p>
            <a:pPr marL="779798" lvl="1" indent="-389899">
              <a:lnSpc>
                <a:spcPts val="6754"/>
              </a:lnSpc>
              <a:buFont typeface="Arial"/>
              <a:buChar char="•"/>
            </a:pPr>
            <a:r>
              <a:rPr lang="en-US" sz="3611">
                <a:solidFill>
                  <a:srgbClr val="FFFFFF"/>
                </a:solidFill>
                <a:latin typeface="Montserrat Classic"/>
              </a:rPr>
              <a:t>It provides a set of tags or elements that define the structure, layout, and presentation of the content on a web page. </a:t>
            </a:r>
          </a:p>
          <a:p>
            <a:pPr marL="779798" lvl="1" indent="-389899">
              <a:lnSpc>
                <a:spcPts val="6754"/>
              </a:lnSpc>
              <a:buFont typeface="Arial"/>
              <a:buChar char="•"/>
            </a:pPr>
            <a:r>
              <a:rPr lang="en-US" sz="3611">
                <a:solidFill>
                  <a:srgbClr val="FFFFFF"/>
                </a:solidFill>
                <a:latin typeface="Montserrat Classic"/>
              </a:rPr>
              <a:t>In our pathfinding visualizer project, HTML is used to create the user interface and define the elements that make up the visualizer.</a:t>
            </a:r>
          </a:p>
        </p:txBody>
      </p:sp>
      <p:sp>
        <p:nvSpPr>
          <p:cNvPr id="4" name="Freeform 4"/>
          <p:cNvSpPr/>
          <p:nvPr/>
        </p:nvSpPr>
        <p:spPr>
          <a:xfrm>
            <a:off x="1799187" y="3136280"/>
            <a:ext cx="3141735" cy="4430652"/>
          </a:xfrm>
          <a:custGeom>
            <a:avLst/>
            <a:gdLst/>
            <a:ahLst/>
            <a:cxnLst/>
            <a:rect l="l" t="t" r="r" b="b"/>
            <a:pathLst>
              <a:path w="3141735" h="4430652">
                <a:moveTo>
                  <a:pt x="0" y="0"/>
                </a:moveTo>
                <a:lnTo>
                  <a:pt x="3141735" y="0"/>
                </a:lnTo>
                <a:lnTo>
                  <a:pt x="3141735" y="4430653"/>
                </a:lnTo>
                <a:lnTo>
                  <a:pt x="0" y="4430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1630237" y="402616"/>
            <a:ext cx="837037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CSS :</a:t>
            </a:r>
          </a:p>
        </p:txBody>
      </p:sp>
      <p:sp>
        <p:nvSpPr>
          <p:cNvPr id="3" name="TextBox 3"/>
          <p:cNvSpPr txBox="1"/>
          <p:nvPr/>
        </p:nvSpPr>
        <p:spPr>
          <a:xfrm>
            <a:off x="5458398" y="1547460"/>
            <a:ext cx="11227950" cy="7710840"/>
          </a:xfrm>
          <a:prstGeom prst="rect">
            <a:avLst/>
          </a:prstGeom>
        </p:spPr>
        <p:txBody>
          <a:bodyPr lIns="0" tIns="0" rIns="0" bIns="0" rtlCol="0" anchor="t">
            <a:spAutoFit/>
          </a:bodyPr>
          <a:lstStyle/>
          <a:p>
            <a:pPr marL="788087" lvl="1" indent="-394043">
              <a:lnSpc>
                <a:spcPts val="6825"/>
              </a:lnSpc>
              <a:buFont typeface="Arial"/>
              <a:buChar char="•"/>
            </a:pPr>
            <a:r>
              <a:rPr lang="en-US" sz="3650">
                <a:solidFill>
                  <a:srgbClr val="FFFFFF"/>
                </a:solidFill>
                <a:latin typeface="Montserrat Classic"/>
              </a:rPr>
              <a:t>CSS is a styling language used to control the presentation and appearance of web pages written in HTML. </a:t>
            </a:r>
          </a:p>
          <a:p>
            <a:pPr marL="788087" lvl="1" indent="-394043">
              <a:lnSpc>
                <a:spcPts val="6825"/>
              </a:lnSpc>
              <a:buFont typeface="Arial"/>
              <a:buChar char="•"/>
            </a:pPr>
            <a:r>
              <a:rPr lang="en-US" sz="3650">
                <a:solidFill>
                  <a:srgbClr val="FFFFFF"/>
                </a:solidFill>
                <a:latin typeface="Montserrat Classic"/>
              </a:rPr>
              <a:t>It provides a set of rules and properties that define how the HTML elements should be displayed on the screen. </a:t>
            </a:r>
          </a:p>
          <a:p>
            <a:pPr marL="788087" lvl="1" indent="-394043">
              <a:lnSpc>
                <a:spcPts val="6825"/>
              </a:lnSpc>
              <a:buFont typeface="Arial"/>
              <a:buChar char="•"/>
            </a:pPr>
            <a:r>
              <a:rPr lang="en-US" sz="3650">
                <a:solidFill>
                  <a:srgbClr val="FFFFFF"/>
                </a:solidFill>
                <a:latin typeface="Montserrat Classic"/>
              </a:rPr>
              <a:t>In our pathfinding visualizer project, CSS is used to enhance the visual design and layout of the elements in your user interface.</a:t>
            </a:r>
          </a:p>
        </p:txBody>
      </p:sp>
      <p:sp>
        <p:nvSpPr>
          <p:cNvPr id="4" name="Freeform 4"/>
          <p:cNvSpPr/>
          <p:nvPr/>
        </p:nvSpPr>
        <p:spPr>
          <a:xfrm>
            <a:off x="1469258" y="3240180"/>
            <a:ext cx="2699254" cy="3806640"/>
          </a:xfrm>
          <a:custGeom>
            <a:avLst/>
            <a:gdLst/>
            <a:ahLst/>
            <a:cxnLst/>
            <a:rect l="l" t="t" r="r" b="b"/>
            <a:pathLst>
              <a:path w="2699254" h="3806640">
                <a:moveTo>
                  <a:pt x="0" y="0"/>
                </a:moveTo>
                <a:lnTo>
                  <a:pt x="2699254" y="0"/>
                </a:lnTo>
                <a:lnTo>
                  <a:pt x="2699254" y="3806640"/>
                </a:lnTo>
                <a:lnTo>
                  <a:pt x="0" y="3806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783366" y="402616"/>
            <a:ext cx="8370372" cy="994993"/>
          </a:xfrm>
          <a:prstGeom prst="rect">
            <a:avLst/>
          </a:prstGeom>
        </p:spPr>
        <p:txBody>
          <a:bodyPr lIns="0" tIns="0" rIns="0" bIns="0" rtlCol="0" anchor="t">
            <a:spAutoFit/>
          </a:bodyPr>
          <a:lstStyle/>
          <a:p>
            <a:pPr algn="ctr">
              <a:lnSpc>
                <a:spcPts val="8612"/>
              </a:lnSpc>
            </a:pPr>
            <a:r>
              <a:rPr lang="en-US" sz="4893" u="sng">
                <a:solidFill>
                  <a:srgbClr val="5CE1E6">
                    <a:alpha val="87843"/>
                  </a:srgbClr>
                </a:solidFill>
                <a:latin typeface="Montserrat"/>
              </a:rPr>
              <a:t>JAVASCRIPT:</a:t>
            </a:r>
          </a:p>
        </p:txBody>
      </p:sp>
      <p:sp>
        <p:nvSpPr>
          <p:cNvPr id="3" name="TextBox 3"/>
          <p:cNvSpPr txBox="1"/>
          <p:nvPr/>
        </p:nvSpPr>
        <p:spPr>
          <a:xfrm>
            <a:off x="5095476" y="1541772"/>
            <a:ext cx="12484453" cy="8088236"/>
          </a:xfrm>
          <a:prstGeom prst="rect">
            <a:avLst/>
          </a:prstGeom>
        </p:spPr>
        <p:txBody>
          <a:bodyPr lIns="0" tIns="0" rIns="0" bIns="0" rtlCol="0" anchor="t">
            <a:spAutoFit/>
          </a:bodyPr>
          <a:lstStyle/>
          <a:p>
            <a:pPr marL="742915" lvl="1" indent="-371458">
              <a:lnSpc>
                <a:spcPts val="6434"/>
              </a:lnSpc>
              <a:buFont typeface="Arial"/>
              <a:buChar char="•"/>
            </a:pPr>
            <a:r>
              <a:rPr lang="en-US" sz="3441">
                <a:solidFill>
                  <a:srgbClr val="FFFFFF"/>
                </a:solidFill>
                <a:latin typeface="Montserrat Classic"/>
              </a:rPr>
              <a:t>JavaScript is a versatile programming language that adds interactivity and dynamic behavior to web pages. </a:t>
            </a:r>
          </a:p>
          <a:p>
            <a:pPr marL="742915" lvl="1" indent="-371458">
              <a:lnSpc>
                <a:spcPts val="6434"/>
              </a:lnSpc>
              <a:buFont typeface="Arial"/>
              <a:buChar char="•"/>
            </a:pPr>
            <a:r>
              <a:rPr lang="en-US" sz="3441">
                <a:solidFill>
                  <a:srgbClr val="FFFFFF"/>
                </a:solidFill>
                <a:latin typeface="Montserrat Classic"/>
              </a:rPr>
              <a:t>It allows you to manipulate the content and behavior of HTML elements, respond to user actions, and perform calculations or complex logic. </a:t>
            </a:r>
          </a:p>
          <a:p>
            <a:pPr marL="742915" lvl="1" indent="-371458">
              <a:lnSpc>
                <a:spcPts val="6434"/>
              </a:lnSpc>
              <a:buFont typeface="Arial"/>
              <a:buChar char="•"/>
            </a:pPr>
            <a:r>
              <a:rPr lang="en-US" sz="3441">
                <a:solidFill>
                  <a:srgbClr val="FFFFFF"/>
                </a:solidFill>
                <a:latin typeface="Montserrat Classic"/>
              </a:rPr>
              <a:t>In our pathfinding visualizer project, JavaScript is used to handle user interactions, update the grid, trigger algorithm execution, and manipulate the visual elements dynamically.</a:t>
            </a:r>
          </a:p>
        </p:txBody>
      </p:sp>
      <p:sp>
        <p:nvSpPr>
          <p:cNvPr id="4" name="Freeform 4"/>
          <p:cNvSpPr/>
          <p:nvPr/>
        </p:nvSpPr>
        <p:spPr>
          <a:xfrm>
            <a:off x="1359482" y="3570694"/>
            <a:ext cx="3145611" cy="3145611"/>
          </a:xfrm>
          <a:custGeom>
            <a:avLst/>
            <a:gdLst/>
            <a:ahLst/>
            <a:cxnLst/>
            <a:rect l="l" t="t" r="r" b="b"/>
            <a:pathLst>
              <a:path w="3145611" h="3145611">
                <a:moveTo>
                  <a:pt x="0" y="0"/>
                </a:moveTo>
                <a:lnTo>
                  <a:pt x="3145611" y="0"/>
                </a:lnTo>
                <a:lnTo>
                  <a:pt x="3145611" y="3145612"/>
                </a:lnTo>
                <a:lnTo>
                  <a:pt x="0" y="3145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929363" y="161905"/>
            <a:ext cx="5181800" cy="9800094"/>
          </a:xfrm>
          <a:custGeom>
            <a:avLst/>
            <a:gdLst/>
            <a:ahLst/>
            <a:cxnLst/>
            <a:rect l="l" t="t" r="r" b="b"/>
            <a:pathLst>
              <a:path w="5181800" h="9800094">
                <a:moveTo>
                  <a:pt x="0" y="0"/>
                </a:moveTo>
                <a:lnTo>
                  <a:pt x="5181800" y="0"/>
                </a:lnTo>
                <a:lnTo>
                  <a:pt x="5181800" y="9800094"/>
                </a:lnTo>
                <a:lnTo>
                  <a:pt x="0" y="9800094"/>
                </a:lnTo>
                <a:lnTo>
                  <a:pt x="0" y="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1514</Words>
  <Application>Microsoft Office PowerPoint</Application>
  <PresentationFormat>Custom</PresentationFormat>
  <Paragraphs>144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Belleza</vt:lpstr>
      <vt:lpstr>Arial</vt:lpstr>
      <vt:lpstr>Montserrat Classic Bold</vt:lpstr>
      <vt:lpstr>Calibri</vt:lpstr>
      <vt:lpstr>Montserrat</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Dark Simple Digital  Technology in Education Technology Presentation</dc:title>
  <cp:lastModifiedBy>Shifanaaz Sheikh</cp:lastModifiedBy>
  <cp:revision>4</cp:revision>
  <dcterms:created xsi:type="dcterms:W3CDTF">2006-08-16T00:00:00Z</dcterms:created>
  <dcterms:modified xsi:type="dcterms:W3CDTF">2023-07-18T07:13:01Z</dcterms:modified>
  <dc:identifier>DAFnqEQI0NM</dc:identifier>
</cp:coreProperties>
</file>